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288" r:id="rId4"/>
    <p:sldId id="29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9" r:id="rId36"/>
    <p:sldId id="290" r:id="rId37"/>
    <p:sldId id="291" r:id="rId38"/>
    <p:sldId id="28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0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58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5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2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1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B272EA-CC9E-4409-942B-556E0DB169A7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6907-6109-432F-B591-75806E9C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91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riskresser.com/why-its-so-hard-to-lose-weight-and-keep-it-off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forms/7DW8NBetIEufcf7F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forms/7DW8NBetIEufcf7F2" TargetMode="Externa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brownahs.weebly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B069A-52F4-458C-A296-5B0C22D7E4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Unit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3388AA-A11F-420D-A703-7356D207A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Anatomy and Physiology</a:t>
            </a:r>
          </a:p>
        </p:txBody>
      </p:sp>
    </p:spTree>
    <p:extLst>
      <p:ext uri="{BB962C8B-B14F-4D97-AF65-F5344CB8AC3E}">
        <p14:creationId xmlns:p14="http://schemas.microsoft.com/office/powerpoint/2010/main" val="297753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9D531-254D-4930-ABDE-75D00B23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5C9CE6-A484-4845-AAC3-749A2010E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other organisms use homeostasis?</a:t>
            </a:r>
          </a:p>
          <a:p>
            <a:pPr lvl="1"/>
            <a:r>
              <a:rPr lang="en-US" sz="2600" dirty="0"/>
              <a:t>In order for an organism to exist, it needs a way to keep its insides in stable conditions in relation to external stimuli.</a:t>
            </a:r>
          </a:p>
          <a:p>
            <a:pPr lvl="1"/>
            <a:r>
              <a:rPr lang="en-US" sz="2600" dirty="0"/>
              <a:t>Many organisms have similar biological processes to humans, and we will compare that throughout the year, especially with </a:t>
            </a:r>
          </a:p>
        </p:txBody>
      </p:sp>
    </p:spTree>
    <p:extLst>
      <p:ext uri="{BB962C8B-B14F-4D97-AF65-F5344CB8AC3E}">
        <p14:creationId xmlns:p14="http://schemas.microsoft.com/office/powerpoint/2010/main" val="15752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D2CC7-1129-459F-A9CE-7E53A38A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Homeostasis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E17810-60C9-4E80-96C7-1DA387544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686" y="2060575"/>
            <a:ext cx="4980373" cy="4642066"/>
          </a:xfrm>
        </p:spPr>
        <p:txBody>
          <a:bodyPr>
            <a:normAutofit/>
          </a:bodyPr>
          <a:lstStyle/>
          <a:p>
            <a:r>
              <a:rPr lang="en-US" sz="2800" dirty="0"/>
              <a:t>Body Temperature</a:t>
            </a:r>
          </a:p>
          <a:p>
            <a:r>
              <a:rPr lang="en-US" sz="2800" dirty="0"/>
              <a:t>Blood Pressure</a:t>
            </a:r>
          </a:p>
          <a:p>
            <a:r>
              <a:rPr lang="en-US" sz="2800" dirty="0"/>
              <a:t>pH of blood</a:t>
            </a:r>
          </a:p>
          <a:p>
            <a:r>
              <a:rPr lang="en-US" sz="2800" dirty="0"/>
              <a:t>Glucose concentration </a:t>
            </a:r>
          </a:p>
          <a:p>
            <a:r>
              <a:rPr lang="en-US" sz="2800" dirty="0"/>
              <a:t>Heart 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1229E-9AD8-4F2D-B14F-D608A7E5B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6208" y="2060575"/>
            <a:ext cx="4358936" cy="4200245"/>
          </a:xfrm>
        </p:spPr>
        <p:txBody>
          <a:bodyPr>
            <a:normAutofit/>
          </a:bodyPr>
          <a:lstStyle/>
          <a:p>
            <a:r>
              <a:rPr lang="en-US" sz="2800" dirty="0"/>
              <a:t>Breathing rate</a:t>
            </a:r>
          </a:p>
          <a:p>
            <a:r>
              <a:rPr lang="en-US" sz="2800" dirty="0"/>
              <a:t>Fighting off illnesses</a:t>
            </a:r>
          </a:p>
          <a:p>
            <a:r>
              <a:rPr lang="en-US" sz="2800" dirty="0"/>
              <a:t>Water Balance</a:t>
            </a:r>
          </a:p>
          <a:p>
            <a:r>
              <a:rPr lang="en-US" sz="2800" dirty="0"/>
              <a:t>Toxins (Urinary System)</a:t>
            </a:r>
          </a:p>
          <a:p>
            <a:r>
              <a:rPr lang="en-US" sz="2800" dirty="0"/>
              <a:t>Hormone Levels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401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325DA-AD06-4888-A4F9-13640135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2A34A-9277-41B2-AB0D-AB921CE1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1615736"/>
            <a:ext cx="11070454" cy="5007006"/>
          </a:xfrm>
        </p:spPr>
        <p:txBody>
          <a:bodyPr>
            <a:normAutofit fontScale="700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Temp increases, so blood vessels dilate to move blood flow closer to the surface to release more heat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Temp decreases, so our body tries to retain heat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Blood clotting, more platelets sent to the injury 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Childbirth, oxytocin and contractions 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800" dirty="0"/>
              <a:t>High blood pressure, signal to slow down the heart rate to release the pressure</a:t>
            </a:r>
          </a:p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r>
              <a:rPr lang="en-US" sz="3800" dirty="0"/>
              <a:t>Overweight people have difficult time keeping the weight off… WHY?</a:t>
            </a:r>
          </a:p>
          <a:p>
            <a:pPr marL="457200" lvl="1" indent="0">
              <a:buNone/>
            </a:pPr>
            <a:r>
              <a:rPr lang="en-US" sz="1200" dirty="0"/>
              <a:t>	</a:t>
            </a:r>
            <a:r>
              <a:rPr lang="en-US" dirty="0">
                <a:hlinkClick r:id="rId2"/>
              </a:rPr>
              <a:t>https://chriskresser.com/why-its-so-hard-to-lose-weight-and-keep-it-off/</a:t>
            </a:r>
            <a:endParaRPr lang="en-US" sz="1200" dirty="0"/>
          </a:p>
          <a:p>
            <a:pPr marL="457200" lvl="1" indent="0">
              <a:buNone/>
            </a:pPr>
            <a:r>
              <a:rPr lang="en-US" sz="2200" dirty="0"/>
              <a:t>Start @ 14:46</a:t>
            </a:r>
          </a:p>
        </p:txBody>
      </p:sp>
    </p:spTree>
    <p:extLst>
      <p:ext uri="{BB962C8B-B14F-4D97-AF65-F5344CB8AC3E}">
        <p14:creationId xmlns:p14="http://schemas.microsoft.com/office/powerpoint/2010/main" val="79722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2C6C4-3373-4B2D-A958-6ED4E98B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looked at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813456-84E3-4DCC-A87B-20C5F299F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10308934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Body Regions</a:t>
            </a:r>
          </a:p>
          <a:p>
            <a:r>
              <a:rPr lang="en-US" sz="2800" dirty="0"/>
              <a:t>Body Planes</a:t>
            </a:r>
          </a:p>
          <a:p>
            <a:r>
              <a:rPr lang="en-US" sz="2800" dirty="0"/>
              <a:t>Relative Positions</a:t>
            </a:r>
          </a:p>
          <a:p>
            <a:endParaRPr lang="en-US" sz="2800" dirty="0"/>
          </a:p>
          <a:p>
            <a:r>
              <a:rPr lang="en-US" sz="2800" dirty="0"/>
              <a:t>Today… we are going to look at BODY CAVITIES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Body cavity- underlying organs and other membranes that are contained in these spaces/areas</a:t>
            </a:r>
          </a:p>
        </p:txBody>
      </p:sp>
    </p:spTree>
    <p:extLst>
      <p:ext uri="{BB962C8B-B14F-4D97-AF65-F5344CB8AC3E}">
        <p14:creationId xmlns:p14="http://schemas.microsoft.com/office/powerpoint/2010/main" val="163789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5C6CE-355A-4B29-A205-32F45AC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Dorsal and Ventral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55926B-AA55-4B93-A581-5BD88684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6" y="1740024"/>
            <a:ext cx="10431262" cy="4500978"/>
          </a:xfrm>
        </p:spPr>
        <p:txBody>
          <a:bodyPr>
            <a:normAutofit/>
          </a:bodyPr>
          <a:lstStyle/>
          <a:p>
            <a:r>
              <a:rPr lang="en-US" sz="2800" dirty="0"/>
              <a:t>Dorsal (back)</a:t>
            </a:r>
          </a:p>
          <a:p>
            <a:pPr lvl="1"/>
            <a:r>
              <a:rPr lang="en-US" sz="2400" dirty="0"/>
              <a:t>Cranial Cavity (Brain)</a:t>
            </a:r>
          </a:p>
          <a:p>
            <a:pPr lvl="1"/>
            <a:r>
              <a:rPr lang="en-US" sz="2400" dirty="0"/>
              <a:t>Vertebral Canal (Spinal Cord/Vertebrae)</a:t>
            </a:r>
          </a:p>
          <a:p>
            <a:r>
              <a:rPr lang="en-US" sz="2800" dirty="0"/>
              <a:t>Ventral (front)</a:t>
            </a:r>
          </a:p>
          <a:p>
            <a:pPr lvl="1"/>
            <a:r>
              <a:rPr lang="en-US" sz="2400" dirty="0"/>
              <a:t>Thoracic Cavity (Ribs)</a:t>
            </a:r>
          </a:p>
          <a:p>
            <a:pPr lvl="1"/>
            <a:r>
              <a:rPr lang="en-US" sz="2400" dirty="0"/>
              <a:t>Abdominopelvic cavity (abdomen + pelvis)</a:t>
            </a:r>
          </a:p>
          <a:p>
            <a:pPr lvl="1"/>
            <a:r>
              <a:rPr lang="en-US" sz="2400" dirty="0"/>
              <a:t>Diaphragm (separates thoracic from abdominopelvic)</a:t>
            </a:r>
          </a:p>
        </p:txBody>
      </p:sp>
    </p:spTree>
    <p:extLst>
      <p:ext uri="{BB962C8B-B14F-4D97-AF65-F5344CB8AC3E}">
        <p14:creationId xmlns:p14="http://schemas.microsoft.com/office/powerpoint/2010/main" val="33207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B028D-6A01-47DC-B7B4-803E6C6F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B5C88-E1DE-4923-BE6A-1DC1DD9D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4FD773-7C79-4D62-AF80-1EEA88EE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166687"/>
            <a:ext cx="11268075" cy="6524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A75E4C-271B-4FE6-B8A5-95339D8A105D}"/>
              </a:ext>
            </a:extLst>
          </p:cNvPr>
          <p:cNvSpPr/>
          <p:nvPr/>
        </p:nvSpPr>
        <p:spPr>
          <a:xfrm>
            <a:off x="4358936" y="2228295"/>
            <a:ext cx="1447060" cy="4083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18801E-2EA1-421C-AD65-BA782BD82542}"/>
              </a:ext>
            </a:extLst>
          </p:cNvPr>
          <p:cNvSpPr/>
          <p:nvPr/>
        </p:nvSpPr>
        <p:spPr>
          <a:xfrm>
            <a:off x="8265111" y="630315"/>
            <a:ext cx="1651246" cy="426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468420-6BDE-4B27-AA77-5102E1CDF908}"/>
              </a:ext>
            </a:extLst>
          </p:cNvPr>
          <p:cNvSpPr/>
          <p:nvPr/>
        </p:nvSpPr>
        <p:spPr>
          <a:xfrm>
            <a:off x="5033639" y="3089429"/>
            <a:ext cx="852256" cy="4083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C5F840-8B95-46BD-BA4D-A324870CC946}"/>
              </a:ext>
            </a:extLst>
          </p:cNvPr>
          <p:cNvSpPr/>
          <p:nvPr/>
        </p:nvSpPr>
        <p:spPr>
          <a:xfrm>
            <a:off x="4429957" y="3284738"/>
            <a:ext cx="763480" cy="213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11E16-B106-4B8E-A701-549DD31E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Heart &amp; Lungs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C14B06-3F94-4B20-BDAD-39113E37A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Pericardial Cavity (Heart)</a:t>
            </a:r>
          </a:p>
          <a:p>
            <a:r>
              <a:rPr lang="en-US" dirty="0"/>
              <a:t>Pleural Cavity (Lungs)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029E7B-476D-413D-85A1-9D2AB7F3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39" y="1559935"/>
            <a:ext cx="6927541" cy="51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0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FBE49-B48F-4006-A68E-16E8464E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Abdominopelvic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BFBC6-8548-4FDA-B4CC-93EC3735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1175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Abdominopelvic region is split into 9 regions </a:t>
            </a:r>
          </a:p>
        </p:txBody>
      </p:sp>
      <p:pic>
        <p:nvPicPr>
          <p:cNvPr id="2050" name="Picture 2" descr="Image result for abdominopelvic regions without words">
            <a:extLst>
              <a:ext uri="{FF2B5EF4-FFF2-40B4-BE49-F238E27FC236}">
                <a16:creationId xmlns:a16="http://schemas.microsoft.com/office/drawing/2014/main" xmlns="" id="{B6B97C4E-C2F5-475E-B676-E58E3AFA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0" y="1461948"/>
            <a:ext cx="4006233" cy="49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6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7A0E9-9EAA-4C26-845F-5379E0E2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middle…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A493A-7B37-407F-B465-7E484DB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0243" cy="4351338"/>
          </a:xfrm>
        </p:spPr>
        <p:txBody>
          <a:bodyPr>
            <a:normAutofit/>
          </a:bodyPr>
          <a:lstStyle/>
          <a:p>
            <a:r>
              <a:rPr lang="en-US" sz="2800" dirty="0"/>
              <a:t>Umbilical</a:t>
            </a:r>
          </a:p>
          <a:p>
            <a:pPr lvl="1"/>
            <a:r>
              <a:rPr lang="en-US" sz="2400" dirty="0"/>
              <a:t>Large and small intestine</a:t>
            </a:r>
          </a:p>
          <a:p>
            <a:r>
              <a:rPr lang="en-US" sz="2800" dirty="0"/>
              <a:t>Epigastric</a:t>
            </a:r>
          </a:p>
          <a:p>
            <a:pPr lvl="1"/>
            <a:r>
              <a:rPr lang="en-US" sz="2400" dirty="0"/>
              <a:t>Stomach, Large Intestine, Liver</a:t>
            </a:r>
          </a:p>
          <a:p>
            <a:r>
              <a:rPr lang="en-US" sz="2800" dirty="0"/>
              <a:t>Hypogastric</a:t>
            </a:r>
          </a:p>
          <a:p>
            <a:pPr lvl="1"/>
            <a:r>
              <a:rPr lang="en-US" sz="2400" dirty="0"/>
              <a:t>Small intestine, urinary bladder, internal reproductive organs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EC9602-74F5-4B7C-B1A3-E1F04906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540" y="1690689"/>
            <a:ext cx="5517572" cy="4141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D06AF2-FE00-4BDF-9748-F67CAF5E3BAE}"/>
              </a:ext>
            </a:extLst>
          </p:cNvPr>
          <p:cNvSpPr/>
          <p:nvPr/>
        </p:nvSpPr>
        <p:spPr>
          <a:xfrm>
            <a:off x="9880847" y="2423604"/>
            <a:ext cx="1606265" cy="71909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4EFE6D-3B04-46AF-B3F9-3BDC0452DEC0}"/>
              </a:ext>
            </a:extLst>
          </p:cNvPr>
          <p:cNvSpPr/>
          <p:nvPr/>
        </p:nvSpPr>
        <p:spPr>
          <a:xfrm>
            <a:off x="9953772" y="3516064"/>
            <a:ext cx="1530462" cy="71909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B0886E-7F2F-402E-B240-1E4924F15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847" y="4608375"/>
            <a:ext cx="1603387" cy="719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11B247-0EFB-4325-951D-654F7670B564}"/>
              </a:ext>
            </a:extLst>
          </p:cNvPr>
          <p:cNvSpPr/>
          <p:nvPr/>
        </p:nvSpPr>
        <p:spPr>
          <a:xfrm>
            <a:off x="5966662" y="4657681"/>
            <a:ext cx="1224251" cy="71909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3943E6-6ECA-4034-93C4-4EF52388E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663" y="3515765"/>
            <a:ext cx="1304150" cy="719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91FBFE-3371-4D86-8F01-88FE148C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662" y="2454794"/>
            <a:ext cx="153496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6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DF4A2-6146-4170-9F3E-DEFF6F9E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to the Umbilical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227FFB-0A74-4FF7-854C-0884ED3A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75338" cy="4351338"/>
          </a:xfrm>
        </p:spPr>
        <p:txBody>
          <a:bodyPr>
            <a:normAutofit/>
          </a:bodyPr>
          <a:lstStyle/>
          <a:p>
            <a:r>
              <a:rPr lang="en-US" sz="2800" dirty="0"/>
              <a:t>Left Lumbar</a:t>
            </a:r>
          </a:p>
          <a:p>
            <a:pPr lvl="1"/>
            <a:r>
              <a:rPr lang="en-US" sz="2400" dirty="0"/>
              <a:t>Kidney, small intestine, large intestine</a:t>
            </a:r>
          </a:p>
          <a:p>
            <a:r>
              <a:rPr lang="en-US" sz="2800" dirty="0"/>
              <a:t>Right Lumbar</a:t>
            </a:r>
          </a:p>
          <a:p>
            <a:pPr lvl="1"/>
            <a:r>
              <a:rPr lang="en-US" sz="2400" dirty="0"/>
              <a:t>Kidney, small intestine, large intestine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3FBD51-308A-4AB5-9200-F4AAD855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68" y="1825625"/>
            <a:ext cx="5517358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8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034A7-EBBA-4E65-BB28-8A242407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to the Hypogastric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FBA804-A259-4E98-8E0A-C44A3914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0142" cy="4351338"/>
          </a:xfrm>
        </p:spPr>
        <p:txBody>
          <a:bodyPr>
            <a:normAutofit/>
          </a:bodyPr>
          <a:lstStyle/>
          <a:p>
            <a:r>
              <a:rPr lang="en-US" sz="2800" dirty="0"/>
              <a:t>Right Iliac Region</a:t>
            </a:r>
          </a:p>
          <a:p>
            <a:pPr lvl="1"/>
            <a:r>
              <a:rPr lang="en-US" sz="2400" dirty="0"/>
              <a:t>Small and Large Intestine</a:t>
            </a:r>
          </a:p>
          <a:p>
            <a:r>
              <a:rPr lang="en-US" sz="2800" dirty="0"/>
              <a:t>Left Iliac Region</a:t>
            </a:r>
          </a:p>
          <a:p>
            <a:pPr lvl="1"/>
            <a:r>
              <a:rPr lang="en-US" sz="2400" dirty="0"/>
              <a:t>Small and Large Intestine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DE4579-1C1B-45E7-981D-CD1337B7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42" y="1928474"/>
            <a:ext cx="5517358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2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B4C56-196E-4874-8F5C-38DC2283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to the Epigastric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7BAE00-1364-45FD-B60E-7286BB23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25625"/>
            <a:ext cx="5115497" cy="4351338"/>
          </a:xfrm>
        </p:spPr>
        <p:txBody>
          <a:bodyPr>
            <a:normAutofit/>
          </a:bodyPr>
          <a:lstStyle/>
          <a:p>
            <a:r>
              <a:rPr lang="en-US" sz="2800" dirty="0"/>
              <a:t>Right Hypochondriac Region</a:t>
            </a:r>
          </a:p>
          <a:p>
            <a:pPr lvl="1"/>
            <a:r>
              <a:rPr lang="en-US" sz="2400" dirty="0"/>
              <a:t>Liver, Gallbladder</a:t>
            </a:r>
          </a:p>
          <a:p>
            <a:r>
              <a:rPr lang="en-US" sz="2800" dirty="0"/>
              <a:t>Left Hypochondriac Region</a:t>
            </a:r>
          </a:p>
          <a:p>
            <a:pPr lvl="1"/>
            <a:r>
              <a:rPr lang="en-US" sz="2400" dirty="0"/>
              <a:t>Small Intestine, Large Intestine, Pancreas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86633-9D4E-4A2A-A4F7-2C5DFF42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42" y="1928474"/>
            <a:ext cx="5517358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9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35D29-46D7-43DC-87A9-1077D387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Abdominopelvic Regions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7F83C8F-8BF3-49D9-88AC-978FDC9AC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209" y="2077699"/>
            <a:ext cx="5517358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5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3B33F-D10C-48AE-9074-327C7D2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24924-BF3A-48B3-BE3F-0236BC5F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1550"/>
            <a:ext cx="8946541" cy="483684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Unit 1 test will be on Wednesday 9/13/17</a:t>
            </a:r>
          </a:p>
          <a:p>
            <a:r>
              <a:rPr lang="en-US" sz="2800" dirty="0"/>
              <a:t>What you need to know…</a:t>
            </a:r>
          </a:p>
          <a:p>
            <a:pPr lvl="1"/>
            <a:r>
              <a:rPr lang="en-US" sz="2400" dirty="0"/>
              <a:t>Body Regions (Diagram Dude)</a:t>
            </a:r>
          </a:p>
          <a:p>
            <a:pPr lvl="1"/>
            <a:r>
              <a:rPr lang="en-US" sz="2400" dirty="0"/>
              <a:t>Relative Positions</a:t>
            </a:r>
          </a:p>
          <a:p>
            <a:pPr lvl="1"/>
            <a:r>
              <a:rPr lang="en-US" sz="2400" dirty="0"/>
              <a:t>Body Planes</a:t>
            </a:r>
          </a:p>
          <a:p>
            <a:pPr lvl="1"/>
            <a:r>
              <a:rPr lang="en-US" sz="2400" dirty="0"/>
              <a:t>Body Cavities</a:t>
            </a:r>
          </a:p>
          <a:p>
            <a:pPr lvl="1"/>
            <a:r>
              <a:rPr lang="en-US" sz="2400" dirty="0"/>
              <a:t>Homeostasis</a:t>
            </a:r>
          </a:p>
          <a:p>
            <a:pPr lvl="1"/>
            <a:r>
              <a:rPr lang="en-US" sz="2400" dirty="0"/>
              <a:t>10 Characteristics of Life</a:t>
            </a:r>
          </a:p>
          <a:p>
            <a:pPr lvl="1"/>
            <a:r>
              <a:rPr lang="en-US" sz="2400" dirty="0"/>
              <a:t>5 Requirements of Organisms</a:t>
            </a:r>
          </a:p>
          <a:p>
            <a:pPr lvl="1"/>
            <a:r>
              <a:rPr lang="en-US" sz="2400" dirty="0"/>
              <a:t>9 Abdominopelvic Regions</a:t>
            </a:r>
          </a:p>
        </p:txBody>
      </p:sp>
    </p:spTree>
    <p:extLst>
      <p:ext uri="{BB962C8B-B14F-4D97-AF65-F5344CB8AC3E}">
        <p14:creationId xmlns:p14="http://schemas.microsoft.com/office/powerpoint/2010/main" val="32754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2D65B-3320-4DA9-82CF-B0408CD4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32D764-EC4A-4BC7-93BF-4E20F9D9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Next class we will be doing a review, so you need to look over everything we have studied so far in this class to prepare.</a:t>
            </a:r>
          </a:p>
          <a:p>
            <a:r>
              <a:rPr lang="en-US" sz="2400" dirty="0"/>
              <a:t>Any questions you have today or over the weekend you can put into this google form that I have created, and we will cover this during the review day.</a:t>
            </a:r>
          </a:p>
          <a:p>
            <a:r>
              <a:rPr lang="en-US" sz="2400" dirty="0"/>
              <a:t>You need to submit </a:t>
            </a:r>
            <a:r>
              <a:rPr lang="en-US" sz="2400" b="1" u="sng" dirty="0"/>
              <a:t>1</a:t>
            </a:r>
            <a:r>
              <a:rPr lang="en-US" sz="2400" u="sng" dirty="0"/>
              <a:t> question </a:t>
            </a:r>
            <a:r>
              <a:rPr lang="en-US" sz="2400" dirty="0"/>
              <a:t>before the end of class </a:t>
            </a:r>
            <a:r>
              <a:rPr lang="en-US" sz="2400" b="1" dirty="0"/>
              <a:t>TODAY</a:t>
            </a:r>
          </a:p>
          <a:p>
            <a:r>
              <a:rPr lang="en-US" sz="2400" b="1" dirty="0">
                <a:hlinkClick r:id="rId2"/>
              </a:rPr>
              <a:t>https://goo.gl/forms/7DW8NBetIEufcf7F2</a:t>
            </a: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789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76D3A-6AAD-4E12-9F18-3A7C02BC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8B16D-7726-4AA9-86B5-7E919E9CB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Side A- White Board</a:t>
            </a:r>
          </a:p>
          <a:p>
            <a:r>
              <a:rPr lang="en-US" sz="3200" dirty="0"/>
              <a:t>Side B- Towards the Fridge</a:t>
            </a:r>
          </a:p>
          <a:p>
            <a:r>
              <a:rPr lang="en-US" sz="3200" dirty="0"/>
              <a:t>Side C- Tank/Back of the Room</a:t>
            </a:r>
          </a:p>
          <a:p>
            <a:r>
              <a:rPr lang="en-US" sz="3200" dirty="0"/>
              <a:t>Side D- Towards the Desks</a:t>
            </a:r>
          </a:p>
        </p:txBody>
      </p:sp>
    </p:spTree>
    <p:extLst>
      <p:ext uri="{BB962C8B-B14F-4D97-AF65-F5344CB8AC3E}">
        <p14:creationId xmlns:p14="http://schemas.microsoft.com/office/powerpoint/2010/main" val="356763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523F1-7E7C-4C30-B15A-9E7F93A2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processes illustrates positive feedback?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41158-266F-49A7-84B8-03D973D40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13876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Increase in respiratory rate during exercise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Shivering when body temperature decreases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Increase in uterine contractions when uterine stretching increases during childbirth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All of these</a:t>
            </a:r>
          </a:p>
        </p:txBody>
      </p:sp>
    </p:spTree>
    <p:extLst>
      <p:ext uri="{BB962C8B-B14F-4D97-AF65-F5344CB8AC3E}">
        <p14:creationId xmlns:p14="http://schemas.microsoft.com/office/powerpoint/2010/main" val="263811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E1D24-F2A6-4A6C-89AA-E944602E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term that means “away from the midline”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91B6F2-A747-4C56-8645-78CB0BB7A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/>
              <a:t>Distal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Lateral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Medial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Superior</a:t>
            </a:r>
          </a:p>
        </p:txBody>
      </p:sp>
    </p:spTree>
    <p:extLst>
      <p:ext uri="{BB962C8B-B14F-4D97-AF65-F5344CB8AC3E}">
        <p14:creationId xmlns:p14="http://schemas.microsoft.com/office/powerpoint/2010/main" val="219402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983E5-0CCE-4FE1-AED1-D78341A1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scapula is ___________ to the lung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F9F04B-CCDE-4F84-AD97-9E2A6AED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/>
              <a:t>Dorsal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Posterior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Superficial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All of these</a:t>
            </a:r>
          </a:p>
        </p:txBody>
      </p:sp>
    </p:spTree>
    <p:extLst>
      <p:ext uri="{BB962C8B-B14F-4D97-AF65-F5344CB8AC3E}">
        <p14:creationId xmlns:p14="http://schemas.microsoft.com/office/powerpoint/2010/main" val="69146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7FDC2-8C84-4C71-BFE6-F903100D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anatomical terms refers to the ankle?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C94021-D6F4-4BAF-A3F6-A9B2F2998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Digital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Femoral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Carpal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Tarsal</a:t>
            </a:r>
          </a:p>
        </p:txBody>
      </p:sp>
    </p:spTree>
    <p:extLst>
      <p:ext uri="{BB962C8B-B14F-4D97-AF65-F5344CB8AC3E}">
        <p14:creationId xmlns:p14="http://schemas.microsoft.com/office/powerpoint/2010/main" val="398173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F2C58-7B55-4619-9557-B798CEE4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the following items before class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8F4399-7AA5-450A-9C34-08CE5BA5D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Lab Fee Sheet from the Desk</a:t>
            </a:r>
          </a:p>
          <a:p>
            <a:r>
              <a:rPr lang="en-US" sz="3600" dirty="0"/>
              <a:t>Notes Sheet from the Desk</a:t>
            </a:r>
          </a:p>
          <a:p>
            <a:r>
              <a:rPr lang="en-US" sz="3600" dirty="0"/>
              <a:t>Textbook from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319204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CF93F-78D1-47D7-874D-BE31043B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only plane that can divide the body into 2 equal halves is 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B5452-F1B6-416F-A529-EB467405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Mid-sagittal Plane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Coronal Plane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Sagittal Plane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Transverse Plane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2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46A71-4BD5-4596-A7F2-4B21FFDE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opposite of superior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E1C157-E8D7-49C8-BCCF-BF3F08D25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Lateral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Ventral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Inferior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Superficial</a:t>
            </a:r>
          </a:p>
        </p:txBody>
      </p:sp>
    </p:spTree>
    <p:extLst>
      <p:ext uri="{BB962C8B-B14F-4D97-AF65-F5344CB8AC3E}">
        <p14:creationId xmlns:p14="http://schemas.microsoft.com/office/powerpoint/2010/main" val="30089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BB39B-BBC1-4B13-B4FE-988B113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is NOT a necessary human life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0CD39-9DFB-4D5E-A799-BFB1B019D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Assimilation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Excretion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Responsiveness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Adaptation</a:t>
            </a:r>
          </a:p>
        </p:txBody>
      </p:sp>
    </p:spTree>
    <p:extLst>
      <p:ext uri="{BB962C8B-B14F-4D97-AF65-F5344CB8AC3E}">
        <p14:creationId xmlns:p14="http://schemas.microsoft.com/office/powerpoint/2010/main" val="384205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EB7BC-B479-4ADD-8CAD-AAEB0D07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 following is NOT a requirement for organisms to survive?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C8A35-7B22-46E8-A4F5-1DDB5B5E8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Food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Pressure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Water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85781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72169-3409-461A-BAD3-69FC9F2F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ability to sense changes in the environment and respond to them in a physiological ability is know 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A249CC-F971-4DE2-9D7E-B92C9309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79216"/>
            <a:ext cx="8946541" cy="38691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Excretion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Responsiveness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Metabolism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Digestion</a:t>
            </a:r>
          </a:p>
        </p:txBody>
      </p:sp>
    </p:spTree>
    <p:extLst>
      <p:ext uri="{BB962C8B-B14F-4D97-AF65-F5344CB8AC3E}">
        <p14:creationId xmlns:p14="http://schemas.microsoft.com/office/powerpoint/2010/main" val="105243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7CD89-5577-4B1C-BDF5-966A4B15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Region is…</a:t>
            </a:r>
            <a:br>
              <a:rPr lang="en-US" dirty="0"/>
            </a:br>
            <a:r>
              <a:rPr lang="en-US" dirty="0"/>
              <a:t>Inferior to the femoral</a:t>
            </a:r>
            <a:br>
              <a:rPr lang="en-US" dirty="0"/>
            </a:br>
            <a:r>
              <a:rPr lang="en-US" dirty="0"/>
              <a:t>Superior to the </a:t>
            </a:r>
            <a:r>
              <a:rPr lang="en-US" dirty="0" err="1"/>
              <a:t>crural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Posterior to the patellar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985B24-EBC8-4AC6-A727-8579594E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208421"/>
            <a:ext cx="8946541" cy="30399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dirty="0"/>
              <a:t>Patellar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Tarsal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Popliteal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Axillary</a:t>
            </a:r>
          </a:p>
        </p:txBody>
      </p:sp>
    </p:spTree>
    <p:extLst>
      <p:ext uri="{BB962C8B-B14F-4D97-AF65-F5344CB8AC3E}">
        <p14:creationId xmlns:p14="http://schemas.microsoft.com/office/powerpoint/2010/main" val="165981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B8073-538F-4E4A-9AF5-473AE0E5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region is…</a:t>
            </a:r>
            <a:br>
              <a:rPr lang="en-US" dirty="0"/>
            </a:br>
            <a:r>
              <a:rPr lang="en-US" dirty="0"/>
              <a:t>Medial to the </a:t>
            </a:r>
            <a:r>
              <a:rPr lang="en-US" dirty="0" err="1"/>
              <a:t>coxal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Superior to the pelvic</a:t>
            </a:r>
            <a:br>
              <a:rPr lang="en-US" dirty="0"/>
            </a:br>
            <a:r>
              <a:rPr lang="en-US" dirty="0"/>
              <a:t>Anterior to the lumbar</a:t>
            </a:r>
            <a:br>
              <a:rPr lang="en-US" dirty="0"/>
            </a:br>
            <a:r>
              <a:rPr lang="en-US" dirty="0"/>
              <a:t>Inferior to the celiac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A7B5B-0C14-47E8-9AFF-138E4635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719744"/>
            <a:ext cx="8946541" cy="25286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dirty="0"/>
              <a:t>Umbilical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Abdominal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Brachial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Lumbar</a:t>
            </a:r>
          </a:p>
        </p:txBody>
      </p:sp>
    </p:spTree>
    <p:extLst>
      <p:ext uri="{BB962C8B-B14F-4D97-AF65-F5344CB8AC3E}">
        <p14:creationId xmlns:p14="http://schemas.microsoft.com/office/powerpoint/2010/main" val="146348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CC00A2-7757-41E6-8FF7-B6D4BC56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cavities are in the Dorsal Cavity?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6122D-36EB-43DD-BA5B-82E442B4C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dirty="0"/>
              <a:t>Cranial and Thoracic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Abdominal and Pelvic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Vertebral and Cranial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/>
              <a:t>Abdominal and Vertebral</a:t>
            </a:r>
          </a:p>
        </p:txBody>
      </p:sp>
    </p:spTree>
    <p:extLst>
      <p:ext uri="{BB962C8B-B14F-4D97-AF65-F5344CB8AC3E}">
        <p14:creationId xmlns:p14="http://schemas.microsoft.com/office/powerpoint/2010/main" val="362168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2F0F1-657A-41EA-B1C6-192FADB4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me your questions on your laptop or phone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AB058-01C2-4A2D-BD02-117CF811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61115" cy="4195481"/>
          </a:xfrm>
        </p:spPr>
        <p:txBody>
          <a:bodyPr/>
          <a:lstStyle/>
          <a:p>
            <a:r>
              <a:rPr lang="en-US" sz="3600" b="1" dirty="0">
                <a:hlinkClick r:id="rId2"/>
              </a:rPr>
              <a:t>https://goo.gl/forms/7DW8NBetIEufcf7F2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190BB8-230F-4873-9E4C-28B5C846C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195" y="3459748"/>
            <a:ext cx="2443904" cy="24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AE38C-9196-4F0C-BBC2-CD273F9A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Mrs. Brown’s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0869BE-AD23-4B40-8E89-AB0A9089B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https://mbrownahs.weebly.com/</a:t>
            </a:r>
            <a:endParaRPr lang="en-US" sz="3600" dirty="0"/>
          </a:p>
          <a:p>
            <a:r>
              <a:rPr lang="en-US" sz="3600" dirty="0"/>
              <a:t>Have your parents complete the </a:t>
            </a:r>
            <a:r>
              <a:rPr lang="en-US" sz="3600" b="1" dirty="0"/>
              <a:t>Parent Contact Form </a:t>
            </a:r>
          </a:p>
          <a:p>
            <a:r>
              <a:rPr lang="en-US" sz="3600" dirty="0"/>
              <a:t>All notes will also be posted here</a:t>
            </a:r>
          </a:p>
        </p:txBody>
      </p:sp>
    </p:spTree>
    <p:extLst>
      <p:ext uri="{BB962C8B-B14F-4D97-AF65-F5344CB8AC3E}">
        <p14:creationId xmlns:p14="http://schemas.microsoft.com/office/powerpoint/2010/main" val="90860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BE840-F34B-4D40-B9A2-D46B27CF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3876A9-20AD-4883-AC85-36FA4ABC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you survive without homeostasis?</a:t>
            </a:r>
          </a:p>
          <a:p>
            <a:r>
              <a:rPr lang="en-US" sz="2800" dirty="0"/>
              <a:t>Any reason why homeostasis shouldn’t occur?</a:t>
            </a:r>
          </a:p>
          <a:p>
            <a:r>
              <a:rPr lang="en-US" sz="2800" dirty="0"/>
              <a:t>What could make homeostasis stop?</a:t>
            </a:r>
          </a:p>
          <a:p>
            <a:r>
              <a:rPr lang="en-US" sz="2800" dirty="0"/>
              <a:t>Does homeostasis make mistakes?</a:t>
            </a:r>
          </a:p>
          <a:p>
            <a:r>
              <a:rPr lang="en-US" sz="2800" dirty="0"/>
              <a:t>Is there a specific disease that prevents homeostasis from occurring?</a:t>
            </a:r>
          </a:p>
        </p:txBody>
      </p:sp>
    </p:spTree>
    <p:extLst>
      <p:ext uri="{BB962C8B-B14F-4D97-AF65-F5344CB8AC3E}">
        <p14:creationId xmlns:p14="http://schemas.microsoft.com/office/powerpoint/2010/main" val="52196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424CB-11F8-4963-A17D-9F3A0EEB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D1E74-4F90-466E-BD6E-04790F0E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22" y="1853248"/>
            <a:ext cx="9720262" cy="4022725"/>
          </a:xfrm>
        </p:spPr>
        <p:txBody>
          <a:bodyPr/>
          <a:lstStyle/>
          <a:p>
            <a:r>
              <a:rPr lang="en-US" sz="2800" dirty="0"/>
              <a:t>What do goosebumps have to do with homeostasis?</a:t>
            </a:r>
          </a:p>
          <a:p>
            <a:r>
              <a:rPr lang="en-US" sz="2800" dirty="0"/>
              <a:t>Is body hair standing on edge homeostasis?</a:t>
            </a:r>
          </a:p>
          <a:p>
            <a:endParaRPr lang="en-US" dirty="0"/>
          </a:p>
        </p:txBody>
      </p:sp>
      <p:pic>
        <p:nvPicPr>
          <p:cNvPr id="1028" name="Picture 4" descr="goosebumps.jpg">
            <a:extLst>
              <a:ext uri="{FF2B5EF4-FFF2-40B4-BE49-F238E27FC236}">
                <a16:creationId xmlns:a16="http://schemas.microsoft.com/office/drawing/2014/main" xmlns="" id="{78466980-F084-4E3F-9FB6-039EF29D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70" y="3253778"/>
            <a:ext cx="7027416" cy="32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7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05249-6757-449C-93FD-AABA3945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AB8D0-3398-4C35-9384-DD436466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925933" cy="4351338"/>
          </a:xfrm>
        </p:spPr>
        <p:txBody>
          <a:bodyPr/>
          <a:lstStyle/>
          <a:p>
            <a:r>
              <a:rPr lang="en-US" sz="2800" dirty="0"/>
              <a:t>Breathing &amp; Homeostasis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breathing and homeostasis">
            <a:extLst>
              <a:ext uri="{FF2B5EF4-FFF2-40B4-BE49-F238E27FC236}">
                <a16:creationId xmlns:a16="http://schemas.microsoft.com/office/drawing/2014/main" xmlns="" id="{627BBAF3-203E-4439-88ED-8F387559C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"/>
          <a:stretch/>
        </p:blipFill>
        <p:spPr bwMode="auto">
          <a:xfrm>
            <a:off x="4413311" y="1410540"/>
            <a:ext cx="6934200" cy="51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1CB18-45D5-4CE1-A365-7745D598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FE79C1-D249-4D8F-B2BE-BA8F47EC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Glucose in the Bloodstream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E7C4E2-44B0-4E57-AC12-4AAEF521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61" y="2433591"/>
            <a:ext cx="4854915" cy="43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1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1692F-6584-4442-92BC-DC4479B4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5BEDF-5032-4E63-B0DF-E50B8A0B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736" y="1506755"/>
            <a:ext cx="5042448" cy="4195481"/>
          </a:xfrm>
        </p:spPr>
        <p:txBody>
          <a:bodyPr/>
          <a:lstStyle/>
          <a:p>
            <a:r>
              <a:rPr lang="en-US" sz="2800" dirty="0"/>
              <a:t>Positive Feedback- Amplifying Response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EC6F15-7057-42ED-A09F-31EF9A6C0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39" y="2558256"/>
            <a:ext cx="5734050" cy="288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E906DB-212A-4921-9DE5-D20420A82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153" y="1172176"/>
            <a:ext cx="4247776" cy="48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5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370</TotalTime>
  <Words>845</Words>
  <Application>Microsoft Macintosh PowerPoint</Application>
  <PresentationFormat>Custom</PresentationFormat>
  <Paragraphs>177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Ion</vt:lpstr>
      <vt:lpstr>End of Unit 1</vt:lpstr>
      <vt:lpstr>PowerPoint Presentation</vt:lpstr>
      <vt:lpstr>Collect the following items before class begins</vt:lpstr>
      <vt:lpstr>Mrs. Brown’s website</vt:lpstr>
      <vt:lpstr>Common Questions</vt:lpstr>
      <vt:lpstr>Common Questions</vt:lpstr>
      <vt:lpstr>Common Questions</vt:lpstr>
      <vt:lpstr>Common Questions</vt:lpstr>
      <vt:lpstr>Common Questions</vt:lpstr>
      <vt:lpstr>Common Questions</vt:lpstr>
      <vt:lpstr>Examples of Homeostasis</vt:lpstr>
      <vt:lpstr>Worksheet Questions</vt:lpstr>
      <vt:lpstr>What have we looked at so far…</vt:lpstr>
      <vt:lpstr>Dorsal and Ventral</vt:lpstr>
      <vt:lpstr>PowerPoint Presentation</vt:lpstr>
      <vt:lpstr>The Heart &amp; Lungs</vt:lpstr>
      <vt:lpstr>Abdominopelvic Regions</vt:lpstr>
      <vt:lpstr>In the middle…</vt:lpstr>
      <vt:lpstr>Lateral to the Umbilical</vt:lpstr>
      <vt:lpstr>Lateral to the Hypogastric </vt:lpstr>
      <vt:lpstr>Lateral to the Epigastric</vt:lpstr>
      <vt:lpstr>9 Abdominopelvic Regions</vt:lpstr>
      <vt:lpstr>Review for the Test</vt:lpstr>
      <vt:lpstr>Questions?</vt:lpstr>
      <vt:lpstr>Review Questions</vt:lpstr>
      <vt:lpstr>Which of these processes illustrates positive feedback?</vt:lpstr>
      <vt:lpstr>A term that means “away from the midline”</vt:lpstr>
      <vt:lpstr>The scapula is ___________ to the lung</vt:lpstr>
      <vt:lpstr>Which of these anatomical terms refers to the ankle?</vt:lpstr>
      <vt:lpstr>The only plane that can divide the body into 2 equal halves is the</vt:lpstr>
      <vt:lpstr>The opposite of superior is</vt:lpstr>
      <vt:lpstr>Which of the following is NOT a necessary human life function?</vt:lpstr>
      <vt:lpstr>Which of the following is NOT a requirement for organisms to survive?</vt:lpstr>
      <vt:lpstr>The ability to sense changes in the environment and respond to them in a physiological ability is know as…</vt:lpstr>
      <vt:lpstr>This Region is… Inferior to the femoral Superior to the crural Posterior to the patellar</vt:lpstr>
      <vt:lpstr>This region is… Medial to the coxal Superior to the pelvic Anterior to the lumbar Inferior to the celiac</vt:lpstr>
      <vt:lpstr>Which of the following cavities are in the Dorsal Cavity?</vt:lpstr>
      <vt:lpstr>Send me your questions on your laptop or phone right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Unit 1</dc:title>
  <dc:creator>Brittany Garvey</dc:creator>
  <cp:lastModifiedBy>Service Desk</cp:lastModifiedBy>
  <cp:revision>24</cp:revision>
  <dcterms:created xsi:type="dcterms:W3CDTF">2017-09-07T12:47:51Z</dcterms:created>
  <dcterms:modified xsi:type="dcterms:W3CDTF">2017-09-07T19:53:19Z</dcterms:modified>
</cp:coreProperties>
</file>