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76"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497" autoAdjust="0"/>
  </p:normalViewPr>
  <p:slideViewPr>
    <p:cSldViewPr snapToGrid="0">
      <p:cViewPr varScale="1">
        <p:scale>
          <a:sx n="61" d="100"/>
          <a:sy n="61" d="100"/>
        </p:scale>
        <p:origin x="-1912"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28"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15BB1-0AA6-42EF-82EB-9F41DFF488FB}" type="datetimeFigureOut">
              <a:rPr lang="en-US" smtClean="0"/>
              <a:t>10/9/17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9FC70A-7856-4E02-B040-825D10625721}" type="slidenum">
              <a:rPr lang="en-US" smtClean="0"/>
              <a:t>‹#›</a:t>
            </a:fld>
            <a:endParaRPr lang="en-US"/>
          </a:p>
        </p:txBody>
      </p:sp>
    </p:spTree>
    <p:extLst>
      <p:ext uri="{BB962C8B-B14F-4D97-AF65-F5344CB8AC3E}">
        <p14:creationId xmlns:p14="http://schemas.microsoft.com/office/powerpoint/2010/main" val="2737409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Connective tissue is a term used to describe the tissue of mesodermal origin that that forms a matrix beneath the epithelial layer and is a connecting or supporting framework for most of the organs of the body.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F7F8E9-F393-4E62-85CF-7801ECD75E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1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 transports a variety of materials between interior body cells and those that exchange substances with the external environment. </a:t>
            </a:r>
          </a:p>
          <a:p>
            <a:endParaRPr lang="en-US" dirty="0"/>
          </a:p>
        </p:txBody>
      </p:sp>
      <p:sp>
        <p:nvSpPr>
          <p:cNvPr id="4" name="Slide Number Placeholder 3"/>
          <p:cNvSpPr>
            <a:spLocks noGrp="1"/>
          </p:cNvSpPr>
          <p:nvPr>
            <p:ph type="sldNum" sz="quarter" idx="10"/>
          </p:nvPr>
        </p:nvSpPr>
        <p:spPr/>
        <p:txBody>
          <a:bodyPr/>
          <a:lstStyle/>
          <a:p>
            <a:fld id="{B69FC70A-7856-4E02-B040-825D10625721}" type="slidenum">
              <a:rPr lang="en-US" smtClean="0"/>
              <a:t>12</a:t>
            </a:fld>
            <a:endParaRPr lang="en-US"/>
          </a:p>
        </p:txBody>
      </p:sp>
    </p:spTree>
    <p:extLst>
      <p:ext uri="{BB962C8B-B14F-4D97-AF65-F5344CB8AC3E}">
        <p14:creationId xmlns:p14="http://schemas.microsoft.com/office/powerpoint/2010/main" val="241474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Fibroblasts- these cells produce fibers by secreting proteins into the matrix of connective tissues (These are the most common cells in connective tissue</a:t>
            </a:r>
          </a:p>
          <a:p>
            <a:r>
              <a:rPr lang="en-US" dirty="0"/>
              <a:t>Macrophages- these originate as white blood cells. Specialized to carry on phagocytosis. They can function as scavenger and defense cells that clear foreign particles from tissues. (Phagocytosis- a cell engulfs a substance)</a:t>
            </a:r>
          </a:p>
          <a:p>
            <a:r>
              <a:rPr lang="en-US" dirty="0"/>
              <a:t>Mast cells- located near blood vessels. They release heparin which prevents blood clotting and histamine which is associated with allergies and inflammation</a:t>
            </a:r>
          </a:p>
          <a:p>
            <a:endParaRPr lang="en-US" dirty="0"/>
          </a:p>
          <a:p>
            <a:r>
              <a:rPr lang="en-US" dirty="0"/>
              <a:t>Collagenous fibers- thick threads of protein collagen. They are grouped in long parallel bundles and are flexible but only slightly elastic. They have good tensile strength (they resist pulling forces). They hold together ligaments and tendons</a:t>
            </a:r>
          </a:p>
          <a:p>
            <a:r>
              <a:rPr lang="en-US" dirty="0"/>
              <a:t>Elastic fibers- composed of elastin. Thin fibers that form complex networks. These are weaker than collagenous fibers but they stretch easily. Common in the vocal cords</a:t>
            </a:r>
          </a:p>
          <a:p>
            <a:r>
              <a:rPr lang="en-US" dirty="0"/>
              <a:t>Reticular fibers- thin collagenous fibers that are highly branched and support a variety of tissues</a:t>
            </a:r>
          </a:p>
          <a:p>
            <a:endParaRPr lang="en-US" dirty="0"/>
          </a:p>
          <a:p>
            <a:r>
              <a:rPr lang="en-US" dirty="0"/>
              <a:t>Think about collagenous fibers as being really thick and elastic fibers as being really thin.</a:t>
            </a:r>
          </a:p>
          <a:p>
            <a:endParaRPr lang="en-US" dirty="0"/>
          </a:p>
        </p:txBody>
      </p:sp>
      <p:sp>
        <p:nvSpPr>
          <p:cNvPr id="4" name="Slide Number Placeholder 3"/>
          <p:cNvSpPr>
            <a:spLocks noGrp="1"/>
          </p:cNvSpPr>
          <p:nvPr>
            <p:ph type="sldNum" sz="quarter" idx="10"/>
          </p:nvPr>
        </p:nvSpPr>
        <p:spPr/>
        <p:txBody>
          <a:bodyPr/>
          <a:lstStyle/>
          <a:p>
            <a:fld id="{B69FC70A-7856-4E02-B040-825D10625721}" type="slidenum">
              <a:rPr lang="en-US" smtClean="0"/>
              <a:t>3</a:t>
            </a:fld>
            <a:endParaRPr lang="en-US"/>
          </a:p>
        </p:txBody>
      </p:sp>
    </p:spTree>
    <p:extLst>
      <p:ext uri="{BB962C8B-B14F-4D97-AF65-F5344CB8AC3E}">
        <p14:creationId xmlns:p14="http://schemas.microsoft.com/office/powerpoint/2010/main" val="1049974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gel-like matrix contains collagenous and elastic fibers (which are secreted by the fibroblasts). The fibroblasts are just the cells that secrete the fibers.</a:t>
            </a:r>
          </a:p>
        </p:txBody>
      </p:sp>
      <p:sp>
        <p:nvSpPr>
          <p:cNvPr id="4" name="Slide Number Placeholder 3"/>
          <p:cNvSpPr>
            <a:spLocks noGrp="1"/>
          </p:cNvSpPr>
          <p:nvPr>
            <p:ph type="sldNum" sz="quarter" idx="10"/>
          </p:nvPr>
        </p:nvSpPr>
        <p:spPr/>
        <p:txBody>
          <a:bodyPr/>
          <a:lstStyle/>
          <a:p>
            <a:fld id="{B69FC70A-7856-4E02-B040-825D10625721}" type="slidenum">
              <a:rPr lang="en-US" smtClean="0"/>
              <a:t>4</a:t>
            </a:fld>
            <a:endParaRPr lang="en-US"/>
          </a:p>
        </p:txBody>
      </p:sp>
    </p:spTree>
    <p:extLst>
      <p:ext uri="{BB962C8B-B14F-4D97-AF65-F5344CB8AC3E}">
        <p14:creationId xmlns:p14="http://schemas.microsoft.com/office/powerpoint/2010/main" val="4197558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Overeating and lack of exercise increases the size of adipose cells. (Overweight, obesity)</a:t>
            </a:r>
          </a:p>
          <a:p>
            <a:r>
              <a:rPr lang="en-US" dirty="0"/>
              <a:t>When someone fasts, fat supplies the energy, so the adipose cells lose fat and shrink to become more like fibroblasts.</a:t>
            </a:r>
          </a:p>
          <a:p>
            <a:endParaRPr lang="en-US" dirty="0"/>
          </a:p>
          <a:p>
            <a:r>
              <a:rPr lang="en-US" dirty="0"/>
              <a:t>This connective tissue develops when certain cells store fat in droplets within their cytoplasm and enlarge. When there are a lot of these cells, there is adipose tissue.</a:t>
            </a:r>
          </a:p>
          <a:p>
            <a:r>
              <a:rPr lang="en-US" dirty="0"/>
              <a:t>Location: Beneath the skin between muscles, around the kidneys, behind the eyeballs, abdominal membranes, surface of heart, certain joints.</a:t>
            </a:r>
          </a:p>
          <a:p>
            <a:r>
              <a:rPr lang="en-US" dirty="0"/>
              <a:t>Function: cushions joints and organs (kidneys), insulate the skin, stores energy in fat molecules.</a:t>
            </a:r>
          </a:p>
          <a:p>
            <a:endParaRPr lang="en-US" dirty="0"/>
          </a:p>
        </p:txBody>
      </p:sp>
      <p:sp>
        <p:nvSpPr>
          <p:cNvPr id="4" name="Slide Number Placeholder 3"/>
          <p:cNvSpPr>
            <a:spLocks noGrp="1"/>
          </p:cNvSpPr>
          <p:nvPr>
            <p:ph type="sldNum" sz="quarter" idx="10"/>
          </p:nvPr>
        </p:nvSpPr>
        <p:spPr/>
        <p:txBody>
          <a:bodyPr/>
          <a:lstStyle/>
          <a:p>
            <a:fld id="{B69FC70A-7856-4E02-B040-825D10625721}" type="slidenum">
              <a:rPr lang="en-US" smtClean="0"/>
              <a:t>5</a:t>
            </a:fld>
            <a:endParaRPr lang="en-US"/>
          </a:p>
        </p:txBody>
      </p:sp>
    </p:spTree>
    <p:extLst>
      <p:ext uri="{BB962C8B-B14F-4D97-AF65-F5344CB8AC3E}">
        <p14:creationId xmlns:p14="http://schemas.microsoft.com/office/powerpoint/2010/main" val="837632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Location: bind body parts together as tendons and ligaments, white of the eyeball, deep skin layers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Fun fact: Low blood supply to dense connective tissue, so it is slow for this tissue to repair</a:t>
            </a:r>
          </a:p>
          <a:p>
            <a:endParaRPr lang="en-US" dirty="0"/>
          </a:p>
        </p:txBody>
      </p:sp>
      <p:sp>
        <p:nvSpPr>
          <p:cNvPr id="4" name="Slide Number Placeholder 3"/>
          <p:cNvSpPr>
            <a:spLocks noGrp="1"/>
          </p:cNvSpPr>
          <p:nvPr>
            <p:ph type="sldNum" sz="quarter" idx="10"/>
          </p:nvPr>
        </p:nvSpPr>
        <p:spPr/>
        <p:txBody>
          <a:bodyPr/>
          <a:lstStyle/>
          <a:p>
            <a:fld id="{B69FC70A-7856-4E02-B040-825D10625721}" type="slidenum">
              <a:rPr lang="en-US" smtClean="0"/>
              <a:t>6</a:t>
            </a:fld>
            <a:endParaRPr lang="en-US"/>
          </a:p>
        </p:txBody>
      </p:sp>
    </p:spTree>
    <p:extLst>
      <p:ext uri="{BB962C8B-B14F-4D97-AF65-F5344CB8AC3E}">
        <p14:creationId xmlns:p14="http://schemas.microsoft.com/office/powerpoint/2010/main" val="1251026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Location: ends of bones in joints, soft part of nose, supporting rings of respiratory passages</a:t>
            </a:r>
          </a:p>
          <a:p>
            <a:endParaRPr lang="en-US" dirty="0"/>
          </a:p>
        </p:txBody>
      </p:sp>
      <p:sp>
        <p:nvSpPr>
          <p:cNvPr id="4" name="Slide Number Placeholder 3"/>
          <p:cNvSpPr>
            <a:spLocks noGrp="1"/>
          </p:cNvSpPr>
          <p:nvPr>
            <p:ph type="sldNum" sz="quarter" idx="10"/>
          </p:nvPr>
        </p:nvSpPr>
        <p:spPr/>
        <p:txBody>
          <a:bodyPr/>
          <a:lstStyle/>
          <a:p>
            <a:fld id="{B69FC70A-7856-4E02-B040-825D10625721}" type="slidenum">
              <a:rPr lang="en-US" smtClean="0"/>
              <a:t>8</a:t>
            </a:fld>
            <a:endParaRPr lang="en-US"/>
          </a:p>
        </p:txBody>
      </p:sp>
    </p:spTree>
    <p:extLst>
      <p:ext uri="{BB962C8B-B14F-4D97-AF65-F5344CB8AC3E}">
        <p14:creationId xmlns:p14="http://schemas.microsoft.com/office/powerpoint/2010/main" val="4213152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Location: external ear, parts of the larynx</a:t>
            </a:r>
          </a:p>
          <a:p>
            <a:r>
              <a:rPr lang="en-US" dirty="0"/>
              <a:t>Function: framework</a:t>
            </a:r>
          </a:p>
          <a:p>
            <a:endParaRPr lang="en-US" dirty="0"/>
          </a:p>
        </p:txBody>
      </p:sp>
      <p:sp>
        <p:nvSpPr>
          <p:cNvPr id="4" name="Slide Number Placeholder 3"/>
          <p:cNvSpPr>
            <a:spLocks noGrp="1"/>
          </p:cNvSpPr>
          <p:nvPr>
            <p:ph type="sldNum" sz="quarter" idx="10"/>
          </p:nvPr>
        </p:nvSpPr>
        <p:spPr/>
        <p:txBody>
          <a:bodyPr/>
          <a:lstStyle/>
          <a:p>
            <a:fld id="{B69FC70A-7856-4E02-B040-825D10625721}" type="slidenum">
              <a:rPr lang="en-US" smtClean="0"/>
              <a:t>9</a:t>
            </a:fld>
            <a:endParaRPr lang="en-US"/>
          </a:p>
        </p:txBody>
      </p:sp>
    </p:spTree>
    <p:extLst>
      <p:ext uri="{BB962C8B-B14F-4D97-AF65-F5344CB8AC3E}">
        <p14:creationId xmlns:p14="http://schemas.microsoft.com/office/powerpoint/2010/main" val="3290593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 shock absorber for structures that have a lot of pressure placed on them</a:t>
            </a:r>
          </a:p>
          <a:p>
            <a:r>
              <a:rPr lang="en-US" dirty="0"/>
              <a:t>Location: intervertebral disk pads of the spinal column, knees, pelvic girdle</a:t>
            </a:r>
          </a:p>
          <a:p>
            <a:endParaRPr lang="en-US" dirty="0"/>
          </a:p>
        </p:txBody>
      </p:sp>
      <p:sp>
        <p:nvSpPr>
          <p:cNvPr id="4" name="Slide Number Placeholder 3"/>
          <p:cNvSpPr>
            <a:spLocks noGrp="1"/>
          </p:cNvSpPr>
          <p:nvPr>
            <p:ph type="sldNum" sz="quarter" idx="10"/>
          </p:nvPr>
        </p:nvSpPr>
        <p:spPr/>
        <p:txBody>
          <a:bodyPr/>
          <a:lstStyle/>
          <a:p>
            <a:fld id="{B69FC70A-7856-4E02-B040-825D10625721}" type="slidenum">
              <a:rPr lang="en-US" smtClean="0"/>
              <a:t>10</a:t>
            </a:fld>
            <a:endParaRPr lang="en-US"/>
          </a:p>
        </p:txBody>
      </p:sp>
    </p:spTree>
    <p:extLst>
      <p:ext uri="{BB962C8B-B14F-4D97-AF65-F5344CB8AC3E}">
        <p14:creationId xmlns:p14="http://schemas.microsoft.com/office/powerpoint/2010/main" val="4000641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Mineral salts include calcium phosphate, calcium carbonate between cells.</a:t>
            </a:r>
          </a:p>
          <a:p>
            <a:r>
              <a:rPr lang="en-US" dirty="0"/>
              <a:t>These inorganic molecules include calcium and phosphorous</a:t>
            </a:r>
          </a:p>
          <a:p>
            <a:r>
              <a:rPr lang="en-US" dirty="0"/>
              <a:t>Function: support body structures</a:t>
            </a:r>
          </a:p>
          <a:p>
            <a:r>
              <a:rPr lang="en-US" dirty="0"/>
              <a:t>Location: cranial and thoracic cavities, attachment for muscles</a:t>
            </a:r>
          </a:p>
          <a:p>
            <a:endParaRPr lang="en-US" dirty="0"/>
          </a:p>
          <a:p>
            <a:r>
              <a:rPr lang="en-US" dirty="0"/>
              <a:t>Bone cells are called osteocytes.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Bone tissue has these concentric circles that can be seen.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Contains red marrow which forms blood cells and stores are releases inorganic molecules</a:t>
            </a:r>
          </a:p>
          <a:p>
            <a:endParaRPr lang="en-US" dirty="0"/>
          </a:p>
        </p:txBody>
      </p:sp>
      <p:sp>
        <p:nvSpPr>
          <p:cNvPr id="4" name="Slide Number Placeholder 3"/>
          <p:cNvSpPr>
            <a:spLocks noGrp="1"/>
          </p:cNvSpPr>
          <p:nvPr>
            <p:ph type="sldNum" sz="quarter" idx="10"/>
          </p:nvPr>
        </p:nvSpPr>
        <p:spPr/>
        <p:txBody>
          <a:bodyPr/>
          <a:lstStyle/>
          <a:p>
            <a:fld id="{B69FC70A-7856-4E02-B040-825D10625721}" type="slidenum">
              <a:rPr lang="en-US" smtClean="0"/>
              <a:t>11</a:t>
            </a:fld>
            <a:endParaRPr lang="en-US"/>
          </a:p>
        </p:txBody>
      </p:sp>
    </p:spTree>
    <p:extLst>
      <p:ext uri="{BB962C8B-B14F-4D97-AF65-F5344CB8AC3E}">
        <p14:creationId xmlns:p14="http://schemas.microsoft.com/office/powerpoint/2010/main" val="3040332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10/9/17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90193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77450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10/9/17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98120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10/9/17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76820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10/9/17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98718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661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09998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74386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10/9/17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555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0633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10/9/17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5234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90721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2409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7143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6639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06420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004918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10/9/17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855412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D4B70E-8969-4443-BFCC-DD4B45CE0138}"/>
              </a:ext>
            </a:extLst>
          </p:cNvPr>
          <p:cNvSpPr>
            <a:spLocks noGrp="1"/>
          </p:cNvSpPr>
          <p:nvPr>
            <p:ph type="ctrTitle"/>
          </p:nvPr>
        </p:nvSpPr>
        <p:spPr/>
        <p:txBody>
          <a:bodyPr/>
          <a:lstStyle/>
          <a:p>
            <a:r>
              <a:rPr lang="en-US" dirty="0"/>
              <a:t>Connective Tissue</a:t>
            </a:r>
          </a:p>
        </p:txBody>
      </p:sp>
      <p:sp>
        <p:nvSpPr>
          <p:cNvPr id="3" name="Subtitle 2">
            <a:extLst>
              <a:ext uri="{FF2B5EF4-FFF2-40B4-BE49-F238E27FC236}">
                <a16:creationId xmlns:a16="http://schemas.microsoft.com/office/drawing/2014/main" xmlns="" id="{5DC8C016-D147-4620-9422-5A6A24396191}"/>
              </a:ext>
            </a:extLst>
          </p:cNvPr>
          <p:cNvSpPr>
            <a:spLocks noGrp="1"/>
          </p:cNvSpPr>
          <p:nvPr>
            <p:ph type="subTitle" idx="1"/>
          </p:nvPr>
        </p:nvSpPr>
        <p:spPr/>
        <p:txBody>
          <a:bodyPr/>
          <a:lstStyle/>
          <a:p>
            <a:r>
              <a:rPr lang="en-US" dirty="0"/>
              <a:t>Anatomy and Physiology</a:t>
            </a:r>
          </a:p>
        </p:txBody>
      </p:sp>
    </p:spTree>
    <p:extLst>
      <p:ext uri="{BB962C8B-B14F-4D97-AF65-F5344CB8AC3E}">
        <p14:creationId xmlns:p14="http://schemas.microsoft.com/office/powerpoint/2010/main" val="480024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63CB29-E44B-4A04-8EDA-DF432CFB1542}"/>
              </a:ext>
            </a:extLst>
          </p:cNvPr>
          <p:cNvSpPr>
            <a:spLocks noGrp="1"/>
          </p:cNvSpPr>
          <p:nvPr>
            <p:ph type="title"/>
          </p:nvPr>
        </p:nvSpPr>
        <p:spPr/>
        <p:txBody>
          <a:bodyPr/>
          <a:lstStyle/>
          <a:p>
            <a:r>
              <a:rPr lang="en-US"/>
              <a:t>Fibrocartilage</a:t>
            </a:r>
            <a:endParaRPr lang="en-US" dirty="0"/>
          </a:p>
        </p:txBody>
      </p:sp>
      <p:sp>
        <p:nvSpPr>
          <p:cNvPr id="3" name="Content Placeholder 2">
            <a:extLst>
              <a:ext uri="{FF2B5EF4-FFF2-40B4-BE49-F238E27FC236}">
                <a16:creationId xmlns:a16="http://schemas.microsoft.com/office/drawing/2014/main" xmlns="" id="{911AB8B7-9982-4C00-A794-1406D4817AAD}"/>
              </a:ext>
            </a:extLst>
          </p:cNvPr>
          <p:cNvSpPr>
            <a:spLocks noGrp="1"/>
          </p:cNvSpPr>
          <p:nvPr>
            <p:ph idx="1"/>
          </p:nvPr>
        </p:nvSpPr>
        <p:spPr/>
        <p:txBody>
          <a:bodyPr>
            <a:normAutofit/>
          </a:bodyPr>
          <a:lstStyle/>
          <a:p>
            <a:r>
              <a:rPr lang="en-US" sz="3200" dirty="0"/>
              <a:t>Tough tissue, contains thick collagenous fibers</a:t>
            </a:r>
          </a:p>
          <a:p>
            <a:endParaRPr lang="en-US" sz="3200" dirty="0"/>
          </a:p>
          <a:p>
            <a:r>
              <a:rPr lang="en-US" sz="3200" dirty="0"/>
              <a:t>Function: Supports, protects, absorbs shock</a:t>
            </a:r>
          </a:p>
          <a:p>
            <a:r>
              <a:rPr lang="en-US" sz="3200" dirty="0"/>
              <a:t>Location: Between bony parts of spinal column, parts of pelvic girdle and knee</a:t>
            </a:r>
          </a:p>
        </p:txBody>
      </p:sp>
    </p:spTree>
    <p:extLst>
      <p:ext uri="{BB962C8B-B14F-4D97-AF65-F5344CB8AC3E}">
        <p14:creationId xmlns:p14="http://schemas.microsoft.com/office/powerpoint/2010/main" val="299327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056D37-95F4-41A0-8F15-FACAFAF29106}"/>
              </a:ext>
            </a:extLst>
          </p:cNvPr>
          <p:cNvSpPr>
            <a:spLocks noGrp="1"/>
          </p:cNvSpPr>
          <p:nvPr>
            <p:ph type="title"/>
          </p:nvPr>
        </p:nvSpPr>
        <p:spPr/>
        <p:txBody>
          <a:bodyPr/>
          <a:lstStyle/>
          <a:p>
            <a:r>
              <a:rPr lang="en-US" dirty="0"/>
              <a:t>Bone</a:t>
            </a:r>
          </a:p>
        </p:txBody>
      </p:sp>
      <p:sp>
        <p:nvSpPr>
          <p:cNvPr id="3" name="Content Placeholder 2">
            <a:extLst>
              <a:ext uri="{FF2B5EF4-FFF2-40B4-BE49-F238E27FC236}">
                <a16:creationId xmlns:a16="http://schemas.microsoft.com/office/drawing/2014/main" xmlns="" id="{97A4A5FE-8057-4FAE-82F4-4DE60D0E7AEE}"/>
              </a:ext>
            </a:extLst>
          </p:cNvPr>
          <p:cNvSpPr>
            <a:spLocks noGrp="1"/>
          </p:cNvSpPr>
          <p:nvPr>
            <p:ph idx="1"/>
          </p:nvPr>
        </p:nvSpPr>
        <p:spPr/>
        <p:txBody>
          <a:bodyPr>
            <a:normAutofit/>
          </a:bodyPr>
          <a:lstStyle/>
          <a:p>
            <a:r>
              <a:rPr lang="en-US" sz="3200" dirty="0"/>
              <a:t>Most rigid connective tissue</a:t>
            </a:r>
          </a:p>
          <a:p>
            <a:r>
              <a:rPr lang="en-US" sz="3200" dirty="0"/>
              <a:t>Hard due to mineral salts</a:t>
            </a:r>
          </a:p>
          <a:p>
            <a:r>
              <a:rPr lang="en-US" sz="3200" dirty="0"/>
              <a:t>It’s matrix contains a lot of collagen (the fibers flexibly reinforce the mineral components of bone)</a:t>
            </a:r>
          </a:p>
          <a:p>
            <a:endParaRPr lang="en-US" sz="3200" dirty="0"/>
          </a:p>
          <a:p>
            <a:r>
              <a:rPr lang="en-US" sz="3200" dirty="0"/>
              <a:t>Function: Supports, protects, provides framework</a:t>
            </a:r>
          </a:p>
          <a:p>
            <a:r>
              <a:rPr lang="en-US" sz="3200" dirty="0"/>
              <a:t>Location: Bones of the skeleton</a:t>
            </a:r>
          </a:p>
          <a:p>
            <a:endParaRPr lang="en-US" sz="3200" dirty="0"/>
          </a:p>
          <a:p>
            <a:endParaRPr lang="en-US" sz="3200" dirty="0"/>
          </a:p>
        </p:txBody>
      </p:sp>
    </p:spTree>
    <p:extLst>
      <p:ext uri="{BB962C8B-B14F-4D97-AF65-F5344CB8AC3E}">
        <p14:creationId xmlns:p14="http://schemas.microsoft.com/office/powerpoint/2010/main" val="2948550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54960-9AE0-4B7D-97E4-6D5FD8E2B6E5}"/>
              </a:ext>
            </a:extLst>
          </p:cNvPr>
          <p:cNvSpPr>
            <a:spLocks noGrp="1"/>
          </p:cNvSpPr>
          <p:nvPr>
            <p:ph type="title"/>
          </p:nvPr>
        </p:nvSpPr>
        <p:spPr/>
        <p:txBody>
          <a:bodyPr/>
          <a:lstStyle/>
          <a:p>
            <a:r>
              <a:rPr lang="en-US" dirty="0"/>
              <a:t>Blood</a:t>
            </a:r>
          </a:p>
        </p:txBody>
      </p:sp>
      <p:sp>
        <p:nvSpPr>
          <p:cNvPr id="3" name="Content Placeholder 2">
            <a:extLst>
              <a:ext uri="{FF2B5EF4-FFF2-40B4-BE49-F238E27FC236}">
                <a16:creationId xmlns:a16="http://schemas.microsoft.com/office/drawing/2014/main" xmlns="" id="{84C0A378-82E9-4C24-8E33-E4E4C9C34782}"/>
              </a:ext>
            </a:extLst>
          </p:cNvPr>
          <p:cNvSpPr>
            <a:spLocks noGrp="1"/>
          </p:cNvSpPr>
          <p:nvPr>
            <p:ph idx="1"/>
          </p:nvPr>
        </p:nvSpPr>
        <p:spPr/>
        <p:txBody>
          <a:bodyPr>
            <a:normAutofit/>
          </a:bodyPr>
          <a:lstStyle/>
          <a:p>
            <a:r>
              <a:rPr lang="en-US" sz="3200" dirty="0"/>
              <a:t>Function: transports substances, helps maintain stable internal environment</a:t>
            </a:r>
          </a:p>
          <a:p>
            <a:r>
              <a:rPr lang="en-US" sz="3200" dirty="0"/>
              <a:t>Location: Throughout the body within a closed system of blood vessels and heart chambers.</a:t>
            </a:r>
          </a:p>
        </p:txBody>
      </p:sp>
    </p:spTree>
    <p:extLst>
      <p:ext uri="{BB962C8B-B14F-4D97-AF65-F5344CB8AC3E}">
        <p14:creationId xmlns:p14="http://schemas.microsoft.com/office/powerpoint/2010/main" val="3487431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157B34-568F-4639-90B9-86A39CDC5774}"/>
              </a:ext>
            </a:extLst>
          </p:cNvPr>
          <p:cNvSpPr>
            <a:spLocks noGrp="1"/>
          </p:cNvSpPr>
          <p:nvPr>
            <p:ph type="ctrTitle"/>
          </p:nvPr>
        </p:nvSpPr>
        <p:spPr/>
        <p:txBody>
          <a:bodyPr/>
          <a:lstStyle/>
          <a:p>
            <a:r>
              <a:rPr lang="en-US" dirty="0"/>
              <a:t>Identify the tissue Type</a:t>
            </a:r>
          </a:p>
        </p:txBody>
      </p:sp>
      <p:sp>
        <p:nvSpPr>
          <p:cNvPr id="4" name="Subtitle 3">
            <a:extLst>
              <a:ext uri="{FF2B5EF4-FFF2-40B4-BE49-F238E27FC236}">
                <a16:creationId xmlns:a16="http://schemas.microsoft.com/office/drawing/2014/main" xmlns="" id="{010C2344-7754-490B-AC36-7FFDA959F63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2306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69EF3C-9D1C-4426-A2FF-BF68D89B8CA3}"/>
              </a:ext>
            </a:extLst>
          </p:cNvPr>
          <p:cNvSpPr>
            <a:spLocks noGrp="1"/>
          </p:cNvSpPr>
          <p:nvPr>
            <p:ph type="title"/>
          </p:nvPr>
        </p:nvSpPr>
        <p:spPr/>
        <p:txBody>
          <a:bodyPr/>
          <a:lstStyle/>
          <a:p>
            <a:r>
              <a:rPr lang="en-US" dirty="0"/>
              <a:t>Bone</a:t>
            </a:r>
          </a:p>
        </p:txBody>
      </p:sp>
      <p:pic>
        <p:nvPicPr>
          <p:cNvPr id="1028" name="Picture 4" descr="Image result for bone tissue">
            <a:extLst>
              <a:ext uri="{FF2B5EF4-FFF2-40B4-BE49-F238E27FC236}">
                <a16:creationId xmlns:a16="http://schemas.microsoft.com/office/drawing/2014/main" xmlns="" id="{D55C23DF-2EAC-4F65-97C4-98DE09EC14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373" y="1569834"/>
            <a:ext cx="7043527" cy="5288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131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7D4A79-D307-45BA-BF0C-6981A5706224}"/>
              </a:ext>
            </a:extLst>
          </p:cNvPr>
          <p:cNvSpPr>
            <a:spLocks noGrp="1"/>
          </p:cNvSpPr>
          <p:nvPr>
            <p:ph type="title"/>
          </p:nvPr>
        </p:nvSpPr>
        <p:spPr/>
        <p:txBody>
          <a:bodyPr/>
          <a:lstStyle/>
          <a:p>
            <a:r>
              <a:rPr lang="en-US" dirty="0"/>
              <a:t>Blood</a:t>
            </a:r>
          </a:p>
        </p:txBody>
      </p:sp>
      <p:pic>
        <p:nvPicPr>
          <p:cNvPr id="2050" name="Picture 2" descr="Image result for blood tissue">
            <a:extLst>
              <a:ext uri="{FF2B5EF4-FFF2-40B4-BE49-F238E27FC236}">
                <a16:creationId xmlns:a16="http://schemas.microsoft.com/office/drawing/2014/main" xmlns="" id="{DDC00D53-A426-4A48-97B5-BE78A3EE7E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2947" y="2213810"/>
            <a:ext cx="6110775" cy="4644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24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0A42DF-BE85-47DC-B217-17921D6C5D04}"/>
              </a:ext>
            </a:extLst>
          </p:cNvPr>
          <p:cNvSpPr>
            <a:spLocks noGrp="1"/>
          </p:cNvSpPr>
          <p:nvPr>
            <p:ph type="title"/>
          </p:nvPr>
        </p:nvSpPr>
        <p:spPr/>
        <p:txBody>
          <a:bodyPr/>
          <a:lstStyle/>
          <a:p>
            <a:r>
              <a:rPr lang="en-US" dirty="0"/>
              <a:t>Hyaline Cartilage</a:t>
            </a:r>
          </a:p>
        </p:txBody>
      </p:sp>
      <p:pic>
        <p:nvPicPr>
          <p:cNvPr id="3074" name="Picture 2" descr="Image result for hyaline cartilage">
            <a:extLst>
              <a:ext uri="{FF2B5EF4-FFF2-40B4-BE49-F238E27FC236}">
                <a16:creationId xmlns:a16="http://schemas.microsoft.com/office/drawing/2014/main" xmlns="" id="{AA503592-2C19-433B-993D-288EA5AB95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547" y="1720516"/>
            <a:ext cx="6609347" cy="4957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26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D73EAE-6F68-4029-A141-475E6BE12C58}"/>
              </a:ext>
            </a:extLst>
          </p:cNvPr>
          <p:cNvSpPr>
            <a:spLocks noGrp="1"/>
          </p:cNvSpPr>
          <p:nvPr>
            <p:ph type="title"/>
          </p:nvPr>
        </p:nvSpPr>
        <p:spPr/>
        <p:txBody>
          <a:bodyPr/>
          <a:lstStyle/>
          <a:p>
            <a:r>
              <a:rPr lang="en-US" dirty="0"/>
              <a:t>fibrocartilage</a:t>
            </a:r>
          </a:p>
        </p:txBody>
      </p:sp>
      <p:pic>
        <p:nvPicPr>
          <p:cNvPr id="4104" name="Picture 8" descr="Image result for fibrocartilage">
            <a:extLst>
              <a:ext uri="{FF2B5EF4-FFF2-40B4-BE49-F238E27FC236}">
                <a16:creationId xmlns:a16="http://schemas.microsoft.com/office/drawing/2014/main" xmlns="" id="{C2947443-E716-4F09-B03F-35CDBFCAF7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1406" y="1097685"/>
            <a:ext cx="8102306" cy="608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429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B1EE51-4D5C-4C56-8D16-A00685C71928}"/>
              </a:ext>
            </a:extLst>
          </p:cNvPr>
          <p:cNvSpPr>
            <a:spLocks noGrp="1"/>
          </p:cNvSpPr>
          <p:nvPr>
            <p:ph type="title"/>
          </p:nvPr>
        </p:nvSpPr>
        <p:spPr/>
        <p:txBody>
          <a:bodyPr/>
          <a:lstStyle/>
          <a:p>
            <a:r>
              <a:rPr lang="en-US" dirty="0"/>
              <a:t>Elastic cartilage</a:t>
            </a:r>
          </a:p>
        </p:txBody>
      </p:sp>
      <p:pic>
        <p:nvPicPr>
          <p:cNvPr id="5122" name="Picture 2" descr="Image result for elastic cartilage">
            <a:extLst>
              <a:ext uri="{FF2B5EF4-FFF2-40B4-BE49-F238E27FC236}">
                <a16:creationId xmlns:a16="http://schemas.microsoft.com/office/drawing/2014/main" xmlns="" id="{FDFA252E-7DD1-45F1-8CDA-1E26CCEE09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069431"/>
            <a:ext cx="6384758" cy="478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5167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C864F1-018B-4A0D-867D-77FA47977728}"/>
              </a:ext>
            </a:extLst>
          </p:cNvPr>
          <p:cNvSpPr>
            <a:spLocks noGrp="1"/>
          </p:cNvSpPr>
          <p:nvPr>
            <p:ph type="title"/>
          </p:nvPr>
        </p:nvSpPr>
        <p:spPr/>
        <p:txBody>
          <a:bodyPr/>
          <a:lstStyle/>
          <a:p>
            <a:r>
              <a:rPr lang="en-US" dirty="0"/>
              <a:t>Loose connective tissue</a:t>
            </a:r>
          </a:p>
        </p:txBody>
      </p:sp>
      <p:pic>
        <p:nvPicPr>
          <p:cNvPr id="6146" name="Picture 2" descr="Image result for loose connective tissue">
            <a:extLst>
              <a:ext uri="{FF2B5EF4-FFF2-40B4-BE49-F238E27FC236}">
                <a16:creationId xmlns:a16="http://schemas.microsoft.com/office/drawing/2014/main" xmlns="" id="{0C6DD8F8-2255-400D-849A-26DD7BE0C4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709" y="2073767"/>
            <a:ext cx="5980291" cy="4784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173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89C9C5-0447-4B70-84F6-AE9FAEE448AE}"/>
              </a:ext>
            </a:extLst>
          </p:cNvPr>
          <p:cNvSpPr>
            <a:spLocks noGrp="1"/>
          </p:cNvSpPr>
          <p:nvPr>
            <p:ph type="title"/>
          </p:nvPr>
        </p:nvSpPr>
        <p:spPr/>
        <p:txBody>
          <a:bodyPr/>
          <a:lstStyle/>
          <a:p>
            <a:r>
              <a:rPr lang="en-US" dirty="0"/>
              <a:t>Connective Tissue</a:t>
            </a:r>
          </a:p>
        </p:txBody>
      </p:sp>
      <p:sp>
        <p:nvSpPr>
          <p:cNvPr id="3" name="Content Placeholder 2">
            <a:extLst>
              <a:ext uri="{FF2B5EF4-FFF2-40B4-BE49-F238E27FC236}">
                <a16:creationId xmlns:a16="http://schemas.microsoft.com/office/drawing/2014/main" xmlns="" id="{181E53D0-44A2-43A4-845A-969104BC85AC}"/>
              </a:ext>
            </a:extLst>
          </p:cNvPr>
          <p:cNvSpPr>
            <a:spLocks noGrp="1"/>
          </p:cNvSpPr>
          <p:nvPr>
            <p:ph idx="1"/>
          </p:nvPr>
        </p:nvSpPr>
        <p:spPr>
          <a:xfrm>
            <a:off x="685800" y="1732548"/>
            <a:ext cx="10820400" cy="5125452"/>
          </a:xfrm>
        </p:spPr>
        <p:txBody>
          <a:bodyPr>
            <a:normAutofit/>
          </a:bodyPr>
          <a:lstStyle/>
          <a:p>
            <a:r>
              <a:rPr lang="en-US" sz="3200" dirty="0"/>
              <a:t>Functions:</a:t>
            </a:r>
          </a:p>
          <a:p>
            <a:pPr lvl="1"/>
            <a:r>
              <a:rPr lang="en-US" sz="3200" dirty="0"/>
              <a:t>Connects, supports, protects, provides frameworks, fills spaces, stores fat, produces blood cells, protects against infection, and helps repair damaged tissues</a:t>
            </a:r>
          </a:p>
          <a:p>
            <a:r>
              <a:rPr lang="en-US" sz="3200" dirty="0"/>
              <a:t>Connective tissue has a lot of intercellular matrix between them which consists of fibers</a:t>
            </a:r>
          </a:p>
        </p:txBody>
      </p:sp>
    </p:spTree>
    <p:extLst>
      <p:ext uri="{BB962C8B-B14F-4D97-AF65-F5344CB8AC3E}">
        <p14:creationId xmlns:p14="http://schemas.microsoft.com/office/powerpoint/2010/main" val="3235923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366D94-1526-4A8A-9037-DA6FB19B8265}"/>
              </a:ext>
            </a:extLst>
          </p:cNvPr>
          <p:cNvSpPr>
            <a:spLocks noGrp="1"/>
          </p:cNvSpPr>
          <p:nvPr>
            <p:ph type="title"/>
          </p:nvPr>
        </p:nvSpPr>
        <p:spPr/>
        <p:txBody>
          <a:bodyPr/>
          <a:lstStyle/>
          <a:p>
            <a:r>
              <a:rPr lang="en-US" dirty="0"/>
              <a:t>Dense connective tissue</a:t>
            </a:r>
          </a:p>
        </p:txBody>
      </p:sp>
      <p:pic>
        <p:nvPicPr>
          <p:cNvPr id="7170" name="Picture 2" descr="Image result for dense connective tissue">
            <a:extLst>
              <a:ext uri="{FF2B5EF4-FFF2-40B4-BE49-F238E27FC236}">
                <a16:creationId xmlns:a16="http://schemas.microsoft.com/office/drawing/2014/main" xmlns="" id="{743EF0B1-6F4A-460B-B334-B6729BB466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49980"/>
            <a:ext cx="6677359" cy="500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759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4D165-B0A3-4376-98F0-0C79BE23AFEB}"/>
              </a:ext>
            </a:extLst>
          </p:cNvPr>
          <p:cNvSpPr>
            <a:spLocks noGrp="1"/>
          </p:cNvSpPr>
          <p:nvPr>
            <p:ph type="title"/>
          </p:nvPr>
        </p:nvSpPr>
        <p:spPr/>
        <p:txBody>
          <a:bodyPr/>
          <a:lstStyle/>
          <a:p>
            <a:r>
              <a:rPr lang="en-US" dirty="0"/>
              <a:t>Connective Tissue</a:t>
            </a:r>
          </a:p>
        </p:txBody>
      </p:sp>
      <p:sp>
        <p:nvSpPr>
          <p:cNvPr id="3" name="Content Placeholder 2">
            <a:extLst>
              <a:ext uri="{FF2B5EF4-FFF2-40B4-BE49-F238E27FC236}">
                <a16:creationId xmlns:a16="http://schemas.microsoft.com/office/drawing/2014/main" xmlns="" id="{F77830BD-C1C7-42D1-980B-1A9746B58034}"/>
              </a:ext>
            </a:extLst>
          </p:cNvPr>
          <p:cNvSpPr>
            <a:spLocks noGrp="1"/>
          </p:cNvSpPr>
          <p:nvPr>
            <p:ph idx="1"/>
          </p:nvPr>
        </p:nvSpPr>
        <p:spPr/>
        <p:txBody>
          <a:bodyPr/>
          <a:lstStyle/>
          <a:p>
            <a:r>
              <a:rPr lang="en-US" sz="2800" dirty="0"/>
              <a:t>Major cell types</a:t>
            </a:r>
          </a:p>
          <a:p>
            <a:pPr lvl="1"/>
            <a:r>
              <a:rPr lang="en-US" sz="2800" dirty="0"/>
              <a:t>Fibroblasts (most common cells in connective tissue)</a:t>
            </a:r>
          </a:p>
          <a:p>
            <a:pPr lvl="1"/>
            <a:r>
              <a:rPr lang="en-US" sz="2800" dirty="0"/>
              <a:t>Macrophages</a:t>
            </a:r>
          </a:p>
          <a:p>
            <a:pPr lvl="1"/>
            <a:r>
              <a:rPr lang="en-US" sz="2800" dirty="0"/>
              <a:t>Mast cells</a:t>
            </a:r>
          </a:p>
          <a:p>
            <a:r>
              <a:rPr lang="en-US" sz="2800" dirty="0"/>
              <a:t>Connective Tissue Fibers</a:t>
            </a:r>
          </a:p>
          <a:p>
            <a:pPr lvl="1"/>
            <a:r>
              <a:rPr lang="en-US" sz="2800" dirty="0"/>
              <a:t>Collagenous fibers</a:t>
            </a:r>
          </a:p>
          <a:p>
            <a:pPr lvl="1"/>
            <a:r>
              <a:rPr lang="en-US" sz="2800" dirty="0"/>
              <a:t>Elastic fibers</a:t>
            </a:r>
          </a:p>
          <a:p>
            <a:pPr lvl="1"/>
            <a:r>
              <a:rPr lang="en-US" sz="2800" dirty="0"/>
              <a:t>Reticular fibers</a:t>
            </a:r>
          </a:p>
          <a:p>
            <a:endParaRPr lang="en-US" dirty="0"/>
          </a:p>
        </p:txBody>
      </p:sp>
    </p:spTree>
    <p:extLst>
      <p:ext uri="{BB962C8B-B14F-4D97-AF65-F5344CB8AC3E}">
        <p14:creationId xmlns:p14="http://schemas.microsoft.com/office/powerpoint/2010/main" val="2172363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p:tgtEl>
                                          <p:spTgt spid="3">
                                            <p:txEl>
                                              <p:pRg st="2" end="2"/>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3">
                                            <p:txEl>
                                              <p:pRg st="2" end="2"/>
                                            </p:txEl>
                                          </p:spTgt>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p:tgtEl>
                                          <p:spTgt spid="3">
                                            <p:txEl>
                                              <p:pRg st="3" end="3"/>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12CF9-F637-4E90-A4B3-C218D439D1EE}"/>
              </a:ext>
            </a:extLst>
          </p:cNvPr>
          <p:cNvSpPr>
            <a:spLocks noGrp="1"/>
          </p:cNvSpPr>
          <p:nvPr>
            <p:ph type="title"/>
          </p:nvPr>
        </p:nvSpPr>
        <p:spPr/>
        <p:txBody>
          <a:bodyPr/>
          <a:lstStyle/>
          <a:p>
            <a:r>
              <a:rPr lang="en-US" dirty="0"/>
              <a:t>Loose Connective Tissue</a:t>
            </a:r>
          </a:p>
        </p:txBody>
      </p:sp>
      <p:sp>
        <p:nvSpPr>
          <p:cNvPr id="3" name="Content Placeholder 2">
            <a:extLst>
              <a:ext uri="{FF2B5EF4-FFF2-40B4-BE49-F238E27FC236}">
                <a16:creationId xmlns:a16="http://schemas.microsoft.com/office/drawing/2014/main" xmlns="" id="{976DB43F-340D-4C1E-B087-EB4DDEBBCE62}"/>
              </a:ext>
            </a:extLst>
          </p:cNvPr>
          <p:cNvSpPr>
            <a:spLocks noGrp="1"/>
          </p:cNvSpPr>
          <p:nvPr>
            <p:ph idx="1"/>
          </p:nvPr>
        </p:nvSpPr>
        <p:spPr/>
        <p:txBody>
          <a:bodyPr>
            <a:normAutofit lnSpcReduction="10000"/>
          </a:bodyPr>
          <a:lstStyle/>
          <a:p>
            <a:r>
              <a:rPr lang="en-US" sz="3200" dirty="0"/>
              <a:t>Forms delicate thin membranes throughout the body. </a:t>
            </a:r>
          </a:p>
          <a:p>
            <a:r>
              <a:rPr lang="en-US" sz="3200" dirty="0"/>
              <a:t>The cells are located far apart and are connected by a gel-like matrix</a:t>
            </a:r>
          </a:p>
          <a:p>
            <a:endParaRPr lang="en-US" sz="3200" dirty="0"/>
          </a:p>
          <a:p>
            <a:r>
              <a:rPr lang="en-US" sz="3200" dirty="0"/>
              <a:t>Function: bind organs together, hold tissue fluids</a:t>
            </a:r>
          </a:p>
          <a:p>
            <a:r>
              <a:rPr lang="en-US" sz="3200" dirty="0"/>
              <a:t>Location: Beneath skin, between muscles, beneath epithelial tissues</a:t>
            </a:r>
          </a:p>
        </p:txBody>
      </p:sp>
    </p:spTree>
    <p:extLst>
      <p:ext uri="{BB962C8B-B14F-4D97-AF65-F5344CB8AC3E}">
        <p14:creationId xmlns:p14="http://schemas.microsoft.com/office/powerpoint/2010/main" val="56245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C45A90-7E3F-42D0-9FBE-FF4552CEC9BE}"/>
              </a:ext>
            </a:extLst>
          </p:cNvPr>
          <p:cNvSpPr>
            <a:spLocks noGrp="1"/>
          </p:cNvSpPr>
          <p:nvPr>
            <p:ph type="title"/>
          </p:nvPr>
        </p:nvSpPr>
        <p:spPr/>
        <p:txBody>
          <a:bodyPr/>
          <a:lstStyle/>
          <a:p>
            <a:r>
              <a:rPr lang="en-US" dirty="0"/>
              <a:t>Adipose Tissue</a:t>
            </a:r>
          </a:p>
        </p:txBody>
      </p:sp>
      <p:sp>
        <p:nvSpPr>
          <p:cNvPr id="3" name="Content Placeholder 2">
            <a:extLst>
              <a:ext uri="{FF2B5EF4-FFF2-40B4-BE49-F238E27FC236}">
                <a16:creationId xmlns:a16="http://schemas.microsoft.com/office/drawing/2014/main" xmlns="" id="{923328FA-5D70-4FEF-82D1-F189ECD83878}"/>
              </a:ext>
            </a:extLst>
          </p:cNvPr>
          <p:cNvSpPr>
            <a:spLocks noGrp="1"/>
          </p:cNvSpPr>
          <p:nvPr>
            <p:ph idx="1"/>
          </p:nvPr>
        </p:nvSpPr>
        <p:spPr/>
        <p:txBody>
          <a:bodyPr>
            <a:normAutofit lnSpcReduction="10000"/>
          </a:bodyPr>
          <a:lstStyle/>
          <a:p>
            <a:r>
              <a:rPr lang="en-US" sz="3200" dirty="0"/>
              <a:t>“Fat”</a:t>
            </a:r>
          </a:p>
          <a:p>
            <a:r>
              <a:rPr lang="en-US" sz="3200" dirty="0"/>
              <a:t>Function: Protect, insulate, store fat</a:t>
            </a:r>
          </a:p>
          <a:p>
            <a:r>
              <a:rPr lang="en-US" sz="3200" dirty="0"/>
              <a:t>Location: Beneath skin, around kidneys, behind eyeballs, on surface of heart</a:t>
            </a:r>
          </a:p>
          <a:p>
            <a:endParaRPr lang="en-US" sz="3200" dirty="0"/>
          </a:p>
          <a:p>
            <a:r>
              <a:rPr lang="en-US" sz="3200" dirty="0"/>
              <a:t>This develops when certain cells store fat in droplets within their cytoplasm and enlarge. Many of these cells make up adipose tissue.</a:t>
            </a:r>
          </a:p>
        </p:txBody>
      </p:sp>
    </p:spTree>
    <p:extLst>
      <p:ext uri="{BB962C8B-B14F-4D97-AF65-F5344CB8AC3E}">
        <p14:creationId xmlns:p14="http://schemas.microsoft.com/office/powerpoint/2010/main" val="2757874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98B0A-AD97-4C69-A366-1ADE4874716A}"/>
              </a:ext>
            </a:extLst>
          </p:cNvPr>
          <p:cNvSpPr>
            <a:spLocks noGrp="1"/>
          </p:cNvSpPr>
          <p:nvPr>
            <p:ph type="title"/>
          </p:nvPr>
        </p:nvSpPr>
        <p:spPr/>
        <p:txBody>
          <a:bodyPr/>
          <a:lstStyle/>
          <a:p>
            <a:r>
              <a:rPr lang="en-US" dirty="0"/>
              <a:t>Dense Connective Tissue</a:t>
            </a:r>
          </a:p>
        </p:txBody>
      </p:sp>
      <p:sp>
        <p:nvSpPr>
          <p:cNvPr id="3" name="Content Placeholder 2">
            <a:extLst>
              <a:ext uri="{FF2B5EF4-FFF2-40B4-BE49-F238E27FC236}">
                <a16:creationId xmlns:a16="http://schemas.microsoft.com/office/drawing/2014/main" xmlns="" id="{84028ACF-EA31-4E6A-85EA-29BDA9818874}"/>
              </a:ext>
            </a:extLst>
          </p:cNvPr>
          <p:cNvSpPr>
            <a:spLocks noGrp="1"/>
          </p:cNvSpPr>
          <p:nvPr>
            <p:ph idx="1"/>
          </p:nvPr>
        </p:nvSpPr>
        <p:spPr/>
        <p:txBody>
          <a:bodyPr>
            <a:normAutofit lnSpcReduction="10000"/>
          </a:bodyPr>
          <a:lstStyle/>
          <a:p>
            <a:r>
              <a:rPr lang="en-US" sz="3200" dirty="0"/>
              <a:t>Closely packed, thick, collagenous fibers, fine network of elastic fibers. </a:t>
            </a:r>
          </a:p>
          <a:p>
            <a:r>
              <a:rPr lang="en-US" sz="3200" dirty="0"/>
              <a:t>Very few cells (fibroblasts)</a:t>
            </a:r>
          </a:p>
          <a:p>
            <a:r>
              <a:rPr lang="en-US" sz="3200" dirty="0"/>
              <a:t>The collagenous fibers are strong which allows it to be pulled. </a:t>
            </a:r>
          </a:p>
          <a:p>
            <a:endParaRPr lang="en-US" sz="3200" dirty="0"/>
          </a:p>
          <a:p>
            <a:r>
              <a:rPr lang="en-US" sz="3200" dirty="0"/>
              <a:t>Function: Binds organs together</a:t>
            </a:r>
          </a:p>
          <a:p>
            <a:r>
              <a:rPr lang="en-US" sz="3200" dirty="0"/>
              <a:t>Location: tendons, ligaments, deeper layers of skin</a:t>
            </a:r>
          </a:p>
          <a:p>
            <a:endParaRPr lang="en-US" sz="3200" dirty="0"/>
          </a:p>
        </p:txBody>
      </p:sp>
    </p:spTree>
    <p:extLst>
      <p:ext uri="{BB962C8B-B14F-4D97-AF65-F5344CB8AC3E}">
        <p14:creationId xmlns:p14="http://schemas.microsoft.com/office/powerpoint/2010/main" val="3930420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79FFE4-51DA-4CF2-8501-315202B31508}"/>
              </a:ext>
            </a:extLst>
          </p:cNvPr>
          <p:cNvSpPr>
            <a:spLocks noGrp="1"/>
          </p:cNvSpPr>
          <p:nvPr>
            <p:ph type="title"/>
          </p:nvPr>
        </p:nvSpPr>
        <p:spPr/>
        <p:txBody>
          <a:bodyPr/>
          <a:lstStyle/>
          <a:p>
            <a:r>
              <a:rPr lang="en-US" dirty="0"/>
              <a:t>Cartilage</a:t>
            </a:r>
          </a:p>
        </p:txBody>
      </p:sp>
      <p:sp>
        <p:nvSpPr>
          <p:cNvPr id="3" name="Content Placeholder 2">
            <a:extLst>
              <a:ext uri="{FF2B5EF4-FFF2-40B4-BE49-F238E27FC236}">
                <a16:creationId xmlns:a16="http://schemas.microsoft.com/office/drawing/2014/main" xmlns="" id="{5C01A7A8-A566-4E53-BB2F-272260AE4220}"/>
              </a:ext>
            </a:extLst>
          </p:cNvPr>
          <p:cNvSpPr>
            <a:spLocks noGrp="1"/>
          </p:cNvSpPr>
          <p:nvPr>
            <p:ph idx="1"/>
          </p:nvPr>
        </p:nvSpPr>
        <p:spPr/>
        <p:txBody>
          <a:bodyPr>
            <a:noAutofit/>
          </a:bodyPr>
          <a:lstStyle/>
          <a:p>
            <a:r>
              <a:rPr lang="en-US" sz="2400" dirty="0"/>
              <a:t>Rigid connective tissue</a:t>
            </a:r>
          </a:p>
          <a:p>
            <a:r>
              <a:rPr lang="en-US" sz="2400" dirty="0"/>
              <a:t>Function: support, framework, attachment, protect underlying tissues, form structure for developing bone</a:t>
            </a:r>
          </a:p>
          <a:p>
            <a:r>
              <a:rPr lang="en-US" sz="2400" dirty="0"/>
              <a:t>Composed of collagenous fibers</a:t>
            </a:r>
          </a:p>
          <a:p>
            <a:r>
              <a:rPr lang="en-US" sz="2400" dirty="0"/>
              <a:t>Lack of a direct blood supply to cartilage tissue, torn cartilage heals very slowly and their cells (chondrocytes) do not divide easily</a:t>
            </a:r>
          </a:p>
          <a:p>
            <a:pPr lvl="1"/>
            <a:r>
              <a:rPr lang="en-US" sz="2400" dirty="0"/>
              <a:t>3 Types of cartilage</a:t>
            </a:r>
          </a:p>
          <a:p>
            <a:pPr lvl="2"/>
            <a:r>
              <a:rPr lang="en-US" sz="2000" dirty="0"/>
              <a:t>Hyaline cartilage</a:t>
            </a:r>
          </a:p>
          <a:p>
            <a:pPr lvl="2"/>
            <a:r>
              <a:rPr lang="en-US" sz="2000" dirty="0"/>
              <a:t>Elastic cartilage</a:t>
            </a:r>
          </a:p>
          <a:p>
            <a:pPr lvl="2"/>
            <a:r>
              <a:rPr lang="en-US" sz="2000" dirty="0"/>
              <a:t>Fibrocartilage</a:t>
            </a:r>
          </a:p>
        </p:txBody>
      </p:sp>
    </p:spTree>
    <p:extLst>
      <p:ext uri="{BB962C8B-B14F-4D97-AF65-F5344CB8AC3E}">
        <p14:creationId xmlns:p14="http://schemas.microsoft.com/office/powerpoint/2010/main" val="855227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7FE9D3-6861-48C6-9FAE-FD3843367903}"/>
              </a:ext>
            </a:extLst>
          </p:cNvPr>
          <p:cNvSpPr>
            <a:spLocks noGrp="1"/>
          </p:cNvSpPr>
          <p:nvPr>
            <p:ph type="title"/>
          </p:nvPr>
        </p:nvSpPr>
        <p:spPr/>
        <p:txBody>
          <a:bodyPr/>
          <a:lstStyle/>
          <a:p>
            <a:r>
              <a:rPr lang="en-US" dirty="0"/>
              <a:t>Hyaline cartilage</a:t>
            </a:r>
          </a:p>
        </p:txBody>
      </p:sp>
      <p:sp>
        <p:nvSpPr>
          <p:cNvPr id="3" name="Content Placeholder 2">
            <a:extLst>
              <a:ext uri="{FF2B5EF4-FFF2-40B4-BE49-F238E27FC236}">
                <a16:creationId xmlns:a16="http://schemas.microsoft.com/office/drawing/2014/main" xmlns="" id="{8CF4091E-1EAE-4110-82FA-7F800E632AD7}"/>
              </a:ext>
            </a:extLst>
          </p:cNvPr>
          <p:cNvSpPr>
            <a:spLocks noGrp="1"/>
          </p:cNvSpPr>
          <p:nvPr>
            <p:ph idx="1"/>
          </p:nvPr>
        </p:nvSpPr>
        <p:spPr/>
        <p:txBody>
          <a:bodyPr>
            <a:normAutofit/>
          </a:bodyPr>
          <a:lstStyle/>
          <a:p>
            <a:r>
              <a:rPr lang="en-US" sz="3200" dirty="0"/>
              <a:t>Most common type of cartilage!</a:t>
            </a:r>
          </a:p>
          <a:p>
            <a:r>
              <a:rPr lang="en-US" sz="3200" dirty="0"/>
              <a:t>Made up of fine collagenous fibers</a:t>
            </a:r>
          </a:p>
          <a:p>
            <a:r>
              <a:rPr lang="en-US" sz="3200" dirty="0"/>
              <a:t>Important for growth of bones</a:t>
            </a:r>
          </a:p>
          <a:p>
            <a:endParaRPr lang="en-US" sz="3200" dirty="0"/>
          </a:p>
          <a:p>
            <a:r>
              <a:rPr lang="en-US" sz="3200" dirty="0"/>
              <a:t>Function: supports, protects, provides framework</a:t>
            </a:r>
          </a:p>
          <a:p>
            <a:r>
              <a:rPr lang="en-US" sz="3200" dirty="0"/>
              <a:t>Location: nose, ends of bones, rings in the wall of the respiratory passage</a:t>
            </a:r>
          </a:p>
        </p:txBody>
      </p:sp>
    </p:spTree>
    <p:extLst>
      <p:ext uri="{BB962C8B-B14F-4D97-AF65-F5344CB8AC3E}">
        <p14:creationId xmlns:p14="http://schemas.microsoft.com/office/powerpoint/2010/main" val="3409484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47C42C-E90C-4780-86C7-84A135A99E53}"/>
              </a:ext>
            </a:extLst>
          </p:cNvPr>
          <p:cNvSpPr>
            <a:spLocks noGrp="1"/>
          </p:cNvSpPr>
          <p:nvPr>
            <p:ph type="title"/>
          </p:nvPr>
        </p:nvSpPr>
        <p:spPr/>
        <p:txBody>
          <a:bodyPr/>
          <a:lstStyle/>
          <a:p>
            <a:r>
              <a:rPr lang="en-US" dirty="0"/>
              <a:t>Elastic Cartilage</a:t>
            </a:r>
          </a:p>
        </p:txBody>
      </p:sp>
      <p:sp>
        <p:nvSpPr>
          <p:cNvPr id="3" name="Content Placeholder 2">
            <a:extLst>
              <a:ext uri="{FF2B5EF4-FFF2-40B4-BE49-F238E27FC236}">
                <a16:creationId xmlns:a16="http://schemas.microsoft.com/office/drawing/2014/main" xmlns="" id="{31FD68E6-133B-4313-9929-60A494E42B64}"/>
              </a:ext>
            </a:extLst>
          </p:cNvPr>
          <p:cNvSpPr>
            <a:spLocks noGrp="1"/>
          </p:cNvSpPr>
          <p:nvPr>
            <p:ph idx="1"/>
          </p:nvPr>
        </p:nvSpPr>
        <p:spPr/>
        <p:txBody>
          <a:bodyPr>
            <a:normAutofit/>
          </a:bodyPr>
          <a:lstStyle/>
          <a:p>
            <a:r>
              <a:rPr lang="en-US" sz="3200" dirty="0"/>
              <a:t>Many elastic fibers</a:t>
            </a:r>
          </a:p>
          <a:p>
            <a:r>
              <a:rPr lang="en-US" sz="3200" dirty="0"/>
              <a:t>More flexible than hyaline cartilage</a:t>
            </a:r>
          </a:p>
          <a:p>
            <a:endParaRPr lang="en-US" sz="3200" dirty="0"/>
          </a:p>
          <a:p>
            <a:r>
              <a:rPr lang="en-US" sz="3200" dirty="0"/>
              <a:t>Function: supports, protects, provides flexible framework</a:t>
            </a:r>
          </a:p>
          <a:p>
            <a:r>
              <a:rPr lang="en-US" sz="3200" dirty="0"/>
              <a:t>Location: Framework of external ear and parts of the larynx</a:t>
            </a:r>
          </a:p>
          <a:p>
            <a:endParaRPr lang="en-US" sz="3200" dirty="0"/>
          </a:p>
        </p:txBody>
      </p:sp>
    </p:spTree>
    <p:extLst>
      <p:ext uri="{BB962C8B-B14F-4D97-AF65-F5344CB8AC3E}">
        <p14:creationId xmlns:p14="http://schemas.microsoft.com/office/powerpoint/2010/main" val="35042790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685</TotalTime>
  <Words>1043</Words>
  <Application>Microsoft Macintosh PowerPoint</Application>
  <PresentationFormat>Custom</PresentationFormat>
  <Paragraphs>122</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Vapor Trail</vt:lpstr>
      <vt:lpstr>Connective Tissue</vt:lpstr>
      <vt:lpstr>Connective Tissue</vt:lpstr>
      <vt:lpstr>Connective Tissue</vt:lpstr>
      <vt:lpstr>Loose Connective Tissue</vt:lpstr>
      <vt:lpstr>Adipose Tissue</vt:lpstr>
      <vt:lpstr>Dense Connective Tissue</vt:lpstr>
      <vt:lpstr>Cartilage</vt:lpstr>
      <vt:lpstr>Hyaline cartilage</vt:lpstr>
      <vt:lpstr>Elastic Cartilage</vt:lpstr>
      <vt:lpstr>Fibrocartilage</vt:lpstr>
      <vt:lpstr>Bone</vt:lpstr>
      <vt:lpstr>Blood</vt:lpstr>
      <vt:lpstr>Identify the tissue Type</vt:lpstr>
      <vt:lpstr>Bone</vt:lpstr>
      <vt:lpstr>Blood</vt:lpstr>
      <vt:lpstr>Hyaline Cartilage</vt:lpstr>
      <vt:lpstr>fibrocartilage</vt:lpstr>
      <vt:lpstr>Elastic cartilage</vt:lpstr>
      <vt:lpstr>Loose connective tissue</vt:lpstr>
      <vt:lpstr>Dense connective tissue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Connective Tissue</dc:title>
  <dc:creator>Brittany Garvey</dc:creator>
  <cp:lastModifiedBy>Service Desk</cp:lastModifiedBy>
  <cp:revision>21</cp:revision>
  <dcterms:created xsi:type="dcterms:W3CDTF">2017-10-03T15:35:58Z</dcterms:created>
  <dcterms:modified xsi:type="dcterms:W3CDTF">2017-10-09T17:49:53Z</dcterms:modified>
</cp:coreProperties>
</file>