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6" r:id="rId4"/>
    <p:sldId id="267" r:id="rId5"/>
    <p:sldId id="258" r:id="rId6"/>
    <p:sldId id="259" r:id="rId7"/>
    <p:sldId id="260" r:id="rId8"/>
    <p:sldId id="261" r:id="rId9"/>
    <p:sldId id="262" r:id="rId10"/>
    <p:sldId id="263" r:id="rId11"/>
    <p:sldId id="264"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35" autoAdjust="0"/>
  </p:normalViewPr>
  <p:slideViewPr>
    <p:cSldViewPr snapToGrid="0">
      <p:cViewPr varScale="1">
        <p:scale>
          <a:sx n="78" d="100"/>
          <a:sy n="78" d="100"/>
        </p:scale>
        <p:origin x="-126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38DA5-AF21-4E3F-8C86-29CBCD5F3C5B}" type="datetimeFigureOut">
              <a:rPr lang="en-US" smtClean="0"/>
              <a:t>10/3/17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7F8E9-F393-4E62-85CF-7801ECD75EDE}" type="slidenum">
              <a:rPr lang="en-US" smtClean="0"/>
              <a:t>‹#›</a:t>
            </a:fld>
            <a:endParaRPr lang="en-US"/>
          </a:p>
        </p:txBody>
      </p:sp>
    </p:spTree>
    <p:extLst>
      <p:ext uri="{BB962C8B-B14F-4D97-AF65-F5344CB8AC3E}">
        <p14:creationId xmlns:p14="http://schemas.microsoft.com/office/powerpoint/2010/main" val="20139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sweat and oil glands</a:t>
            </a:r>
          </a:p>
          <a:p>
            <a:r>
              <a:rPr lang="en-US" dirty="0"/>
              <a:t>Empty through ducts to the epithelial surface</a:t>
            </a:r>
          </a:p>
        </p:txBody>
      </p:sp>
      <p:sp>
        <p:nvSpPr>
          <p:cNvPr id="4" name="Slide Number Placeholder 3"/>
          <p:cNvSpPr>
            <a:spLocks noGrp="1"/>
          </p:cNvSpPr>
          <p:nvPr>
            <p:ph type="sldNum" sz="quarter" idx="10"/>
          </p:nvPr>
        </p:nvSpPr>
        <p:spPr/>
        <p:txBody>
          <a:bodyPr/>
          <a:lstStyle/>
          <a:p>
            <a:fld id="{D9F7F8E9-F393-4E62-85CF-7801ECD75EDE}" type="slidenum">
              <a:rPr lang="en-US" smtClean="0"/>
              <a:t>5</a:t>
            </a:fld>
            <a:endParaRPr lang="en-US"/>
          </a:p>
        </p:txBody>
      </p:sp>
    </p:spTree>
    <p:extLst>
      <p:ext uri="{BB962C8B-B14F-4D97-AF65-F5344CB8AC3E}">
        <p14:creationId xmlns:p14="http://schemas.microsoft.com/office/powerpoint/2010/main" val="80413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duct, ductless</a:t>
            </a:r>
          </a:p>
          <a:p>
            <a:r>
              <a:rPr lang="en-US" dirty="0"/>
              <a:t>Secretions are hormones which we will talk about later on in the year.</a:t>
            </a:r>
          </a:p>
        </p:txBody>
      </p:sp>
      <p:sp>
        <p:nvSpPr>
          <p:cNvPr id="4" name="Slide Number Placeholder 3"/>
          <p:cNvSpPr>
            <a:spLocks noGrp="1"/>
          </p:cNvSpPr>
          <p:nvPr>
            <p:ph type="sldNum" sz="quarter" idx="10"/>
          </p:nvPr>
        </p:nvSpPr>
        <p:spPr/>
        <p:txBody>
          <a:bodyPr/>
          <a:lstStyle/>
          <a:p>
            <a:fld id="{D9F7F8E9-F393-4E62-85CF-7801ECD75EDE}" type="slidenum">
              <a:rPr lang="en-US" smtClean="0"/>
              <a:t>6</a:t>
            </a:fld>
            <a:endParaRPr lang="en-US"/>
          </a:p>
        </p:txBody>
      </p:sp>
    </p:spTree>
    <p:extLst>
      <p:ext uri="{BB962C8B-B14F-4D97-AF65-F5344CB8AC3E}">
        <p14:creationId xmlns:p14="http://schemas.microsoft.com/office/powerpoint/2010/main" val="426763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Apocrine (a piece of cell)</a:t>
            </a:r>
          </a:p>
          <a:p>
            <a:r>
              <a:rPr lang="en-US" dirty="0"/>
              <a:t>Holocrine (whole cell)</a:t>
            </a:r>
          </a:p>
        </p:txBody>
      </p:sp>
      <p:sp>
        <p:nvSpPr>
          <p:cNvPr id="4" name="Slide Number Placeholder 3"/>
          <p:cNvSpPr>
            <a:spLocks noGrp="1"/>
          </p:cNvSpPr>
          <p:nvPr>
            <p:ph type="sldNum" sz="quarter" idx="10"/>
          </p:nvPr>
        </p:nvSpPr>
        <p:spPr/>
        <p:txBody>
          <a:bodyPr/>
          <a:lstStyle/>
          <a:p>
            <a:fld id="{D9F7F8E9-F393-4E62-85CF-7801ECD75EDE}" type="slidenum">
              <a:rPr lang="en-US" smtClean="0"/>
              <a:t>7</a:t>
            </a:fld>
            <a:endParaRPr lang="en-US"/>
          </a:p>
        </p:txBody>
      </p:sp>
    </p:spTree>
    <p:extLst>
      <p:ext uri="{BB962C8B-B14F-4D97-AF65-F5344CB8AC3E}">
        <p14:creationId xmlns:p14="http://schemas.microsoft.com/office/powerpoint/2010/main" val="162706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Salivary gland- produce saliva which moistens the mouth to help a person chew</a:t>
            </a:r>
          </a:p>
          <a:p>
            <a:r>
              <a:rPr lang="en-US" dirty="0"/>
              <a:t>Pancreatic glands- </a:t>
            </a:r>
            <a:r>
              <a:rPr lang="en-US" dirty="0" smtClean="0"/>
              <a:t>secretes </a:t>
            </a:r>
            <a:r>
              <a:rPr lang="en-US" dirty="0"/>
              <a:t>enzymes to break down the proteins, lipids, carbohydrates, and nucleic acids in foods</a:t>
            </a:r>
          </a:p>
          <a:p>
            <a:r>
              <a:rPr lang="en-US" dirty="0"/>
              <a:t>Sweat glands in skin- sweat is released from the sweat glands to cool the surface of the skin</a:t>
            </a:r>
          </a:p>
        </p:txBody>
      </p:sp>
      <p:sp>
        <p:nvSpPr>
          <p:cNvPr id="4" name="Slide Number Placeholder 3"/>
          <p:cNvSpPr>
            <a:spLocks noGrp="1"/>
          </p:cNvSpPr>
          <p:nvPr>
            <p:ph type="sldNum" sz="quarter" idx="10"/>
          </p:nvPr>
        </p:nvSpPr>
        <p:spPr/>
        <p:txBody>
          <a:bodyPr/>
          <a:lstStyle/>
          <a:p>
            <a:fld id="{D9F7F8E9-F393-4E62-85CF-7801ECD75EDE}" type="slidenum">
              <a:rPr lang="en-US" smtClean="0"/>
              <a:t>10</a:t>
            </a:fld>
            <a:endParaRPr lang="en-US"/>
          </a:p>
        </p:txBody>
      </p:sp>
    </p:spTree>
    <p:extLst>
      <p:ext uri="{BB962C8B-B14F-4D97-AF65-F5344CB8AC3E}">
        <p14:creationId xmlns:p14="http://schemas.microsoft.com/office/powerpoint/2010/main" val="198926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Mammary glands- located in the breast of both male and females and is responsible for the secretion of milk</a:t>
            </a:r>
          </a:p>
          <a:p>
            <a:r>
              <a:rPr lang="en-US" dirty="0"/>
              <a:t>Ceruminous glands- modified sweat glands found in the external auditory canal (they produce ear wax to help trap foreign particles from reaching the eardrum)</a:t>
            </a:r>
          </a:p>
          <a:p>
            <a:endParaRPr lang="en-US" dirty="0"/>
          </a:p>
        </p:txBody>
      </p:sp>
      <p:sp>
        <p:nvSpPr>
          <p:cNvPr id="4" name="Slide Number Placeholder 3"/>
          <p:cNvSpPr>
            <a:spLocks noGrp="1"/>
          </p:cNvSpPr>
          <p:nvPr>
            <p:ph type="sldNum" sz="quarter" idx="10"/>
          </p:nvPr>
        </p:nvSpPr>
        <p:spPr/>
        <p:txBody>
          <a:bodyPr/>
          <a:lstStyle/>
          <a:p>
            <a:fld id="{D9F7F8E9-F393-4E62-85CF-7801ECD75EDE}" type="slidenum">
              <a:rPr lang="en-US" smtClean="0"/>
              <a:t>11</a:t>
            </a:fld>
            <a:endParaRPr lang="en-US"/>
          </a:p>
        </p:txBody>
      </p:sp>
    </p:spTree>
    <p:extLst>
      <p:ext uri="{BB962C8B-B14F-4D97-AF65-F5344CB8AC3E}">
        <p14:creationId xmlns:p14="http://schemas.microsoft.com/office/powerpoint/2010/main" val="183832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Sebaceous glands- they secrete an oily or waxy secretion called sebum to lubricate and waterproof the skin and hair of mammals</a:t>
            </a:r>
          </a:p>
        </p:txBody>
      </p:sp>
      <p:sp>
        <p:nvSpPr>
          <p:cNvPr id="4" name="Slide Number Placeholder 3"/>
          <p:cNvSpPr>
            <a:spLocks noGrp="1"/>
          </p:cNvSpPr>
          <p:nvPr>
            <p:ph type="sldNum" sz="quarter" idx="10"/>
          </p:nvPr>
        </p:nvSpPr>
        <p:spPr/>
        <p:txBody>
          <a:bodyPr/>
          <a:lstStyle/>
          <a:p>
            <a:fld id="{D9F7F8E9-F393-4E62-85CF-7801ECD75EDE}" type="slidenum">
              <a:rPr lang="en-US" smtClean="0"/>
              <a:t>12</a:t>
            </a:fld>
            <a:endParaRPr lang="en-US"/>
          </a:p>
        </p:txBody>
      </p:sp>
    </p:spTree>
    <p:extLst>
      <p:ext uri="{BB962C8B-B14F-4D97-AF65-F5344CB8AC3E}">
        <p14:creationId xmlns:p14="http://schemas.microsoft.com/office/powerpoint/2010/main" val="87606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Fibroblasts- these cells produce fibers by secreting proteins into the matrix of connective tissues</a:t>
            </a:r>
          </a:p>
          <a:p>
            <a:r>
              <a:rPr lang="en-US" dirty="0"/>
              <a:t>Macrophages- these originate as white blood cells. Specialized to carry on phagocytosis. They can function as scavenger and defense cells that clear foreign particles from tissues. (Phagocytosis- a cell engulfs a substance)</a:t>
            </a:r>
          </a:p>
          <a:p>
            <a:r>
              <a:rPr lang="en-US" dirty="0"/>
              <a:t>Mast cells- located near blood vessels. They release heparin which prevents blood clotting and histamine which is associated with allergies and inflammation</a:t>
            </a:r>
          </a:p>
          <a:p>
            <a:endParaRPr lang="en-US" dirty="0"/>
          </a:p>
          <a:p>
            <a:r>
              <a:rPr lang="en-US" dirty="0"/>
              <a:t>Collagenous fibers- thick threads of protein collagen. They are grouped in long parallel bundles and are flexible but only slightly elastic. They have good tensile strength (they resist pulling forces). They hold together ligaments and tendons</a:t>
            </a:r>
          </a:p>
          <a:p>
            <a:r>
              <a:rPr lang="en-US" dirty="0"/>
              <a:t>Elastic fibers- composed of elastin. Thin fibers that form complex networks. These are weaker than collagenous fibers but they stretch easily. Common in the vocal cords</a:t>
            </a:r>
          </a:p>
          <a:p>
            <a:r>
              <a:rPr lang="en-US" dirty="0"/>
              <a:t>Reticular fibers- thin collagenous fibers that are highly branched and support a variety of tissues</a:t>
            </a:r>
          </a:p>
        </p:txBody>
      </p:sp>
      <p:sp>
        <p:nvSpPr>
          <p:cNvPr id="4" name="Slide Number Placeholder 3"/>
          <p:cNvSpPr>
            <a:spLocks noGrp="1"/>
          </p:cNvSpPr>
          <p:nvPr>
            <p:ph type="sldNum" sz="quarter" idx="10"/>
          </p:nvPr>
        </p:nvSpPr>
        <p:spPr/>
        <p:txBody>
          <a:bodyPr/>
          <a:lstStyle/>
          <a:p>
            <a:fld id="{D9F7F8E9-F393-4E62-85CF-7801ECD75EDE}" type="slidenum">
              <a:rPr lang="en-US" smtClean="0"/>
              <a:t>13</a:t>
            </a:fld>
            <a:endParaRPr lang="en-US"/>
          </a:p>
        </p:txBody>
      </p:sp>
    </p:spTree>
    <p:extLst>
      <p:ext uri="{BB962C8B-B14F-4D97-AF65-F5344CB8AC3E}">
        <p14:creationId xmlns:p14="http://schemas.microsoft.com/office/powerpoint/2010/main" val="420735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7203-A022-4A39-9C3D-F9C861E67784}"/>
              </a:ext>
            </a:extLst>
          </p:cNvPr>
          <p:cNvSpPr>
            <a:spLocks noGrp="1"/>
          </p:cNvSpPr>
          <p:nvPr>
            <p:ph type="ctrTitle"/>
          </p:nvPr>
        </p:nvSpPr>
        <p:spPr/>
        <p:txBody>
          <a:bodyPr/>
          <a:lstStyle/>
          <a:p>
            <a:r>
              <a:rPr lang="en-US" dirty="0"/>
              <a:t>Glandular Epithelium</a:t>
            </a:r>
          </a:p>
        </p:txBody>
      </p:sp>
      <p:sp>
        <p:nvSpPr>
          <p:cNvPr id="3" name="Subtitle 2">
            <a:extLst>
              <a:ext uri="{FF2B5EF4-FFF2-40B4-BE49-F238E27FC236}">
                <a16:creationId xmlns:a16="http://schemas.microsoft.com/office/drawing/2014/main" xmlns="" id="{E8029C3D-31B0-4142-BEA1-898F370F956A}"/>
              </a:ext>
            </a:extLst>
          </p:cNvPr>
          <p:cNvSpPr>
            <a:spLocks noGrp="1"/>
          </p:cNvSpPr>
          <p:nvPr>
            <p:ph type="subTitle" idx="1"/>
          </p:nvPr>
        </p:nvSpPr>
        <p:spPr/>
        <p:txBody>
          <a:bodyPr/>
          <a:lstStyle/>
          <a:p>
            <a:r>
              <a:rPr lang="en-US" dirty="0"/>
              <a:t>Anatomy and Physiology</a:t>
            </a:r>
          </a:p>
        </p:txBody>
      </p:sp>
    </p:spTree>
    <p:extLst>
      <p:ext uri="{BB962C8B-B14F-4D97-AF65-F5344CB8AC3E}">
        <p14:creationId xmlns:p14="http://schemas.microsoft.com/office/powerpoint/2010/main" val="335199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9991831_001.jpg">
            <a:extLst>
              <a:ext uri="{FF2B5EF4-FFF2-40B4-BE49-F238E27FC236}">
                <a16:creationId xmlns:a16="http://schemas.microsoft.com/office/drawing/2014/main" xmlns="" id="{8DD42036-26FC-4BCD-AE76-366D6866B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755" y="1349122"/>
            <a:ext cx="4381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AA6AE88-4F44-47C2-B881-CBD8914307B4}"/>
              </a:ext>
            </a:extLst>
          </p:cNvPr>
          <p:cNvSpPr>
            <a:spLocks noGrp="1"/>
          </p:cNvSpPr>
          <p:nvPr>
            <p:ph type="title"/>
          </p:nvPr>
        </p:nvSpPr>
        <p:spPr/>
        <p:txBody>
          <a:bodyPr/>
          <a:lstStyle/>
          <a:p>
            <a:r>
              <a:rPr lang="en-US" dirty="0"/>
              <a:t>Merocrine Glands</a:t>
            </a:r>
          </a:p>
        </p:txBody>
      </p:sp>
      <p:pic>
        <p:nvPicPr>
          <p:cNvPr id="1028" name="Picture 4" descr="Image result for sweat gland in skin">
            <a:extLst>
              <a:ext uri="{FF2B5EF4-FFF2-40B4-BE49-F238E27FC236}">
                <a16:creationId xmlns:a16="http://schemas.microsoft.com/office/drawing/2014/main" xmlns="" id="{47182AF8-6572-4BD2-97FF-993AD0193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817" y="3572914"/>
            <a:ext cx="3520938" cy="32850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5DC7C02C-DD70-4280-AFD9-222C327419F2}"/>
              </a:ext>
            </a:extLst>
          </p:cNvPr>
          <p:cNvSpPr>
            <a:spLocks noGrp="1"/>
          </p:cNvSpPr>
          <p:nvPr>
            <p:ph idx="1"/>
          </p:nvPr>
        </p:nvSpPr>
        <p:spPr/>
        <p:txBody>
          <a:bodyPr>
            <a:normAutofit/>
          </a:bodyPr>
          <a:lstStyle/>
          <a:p>
            <a:r>
              <a:rPr lang="en-US" sz="2800" dirty="0"/>
              <a:t>Release secretions without losing cytoplasm</a:t>
            </a:r>
          </a:p>
          <a:p>
            <a:r>
              <a:rPr lang="en-US" sz="2800" dirty="0"/>
              <a:t>Examples:</a:t>
            </a:r>
          </a:p>
          <a:p>
            <a:pPr lvl="1"/>
            <a:r>
              <a:rPr lang="en-US" sz="2800" dirty="0"/>
              <a:t>Salivary glands</a:t>
            </a:r>
          </a:p>
          <a:p>
            <a:pPr lvl="1"/>
            <a:r>
              <a:rPr lang="en-US" sz="2800" dirty="0"/>
              <a:t>Pancreatic glands</a:t>
            </a:r>
          </a:p>
          <a:p>
            <a:pPr lvl="1"/>
            <a:r>
              <a:rPr lang="en-US" sz="2800" dirty="0"/>
              <a:t>Sweat glands of the skin</a:t>
            </a:r>
          </a:p>
        </p:txBody>
      </p:sp>
      <p:pic>
        <p:nvPicPr>
          <p:cNvPr id="4" name="Picture 3">
            <a:extLst>
              <a:ext uri="{FF2B5EF4-FFF2-40B4-BE49-F238E27FC236}">
                <a16:creationId xmlns:a16="http://schemas.microsoft.com/office/drawing/2014/main" xmlns="" id="{9B159418-5ACB-4EE4-B93D-163BC30DA176}"/>
              </a:ext>
            </a:extLst>
          </p:cNvPr>
          <p:cNvPicPr>
            <a:picLocks noChangeAspect="1"/>
          </p:cNvPicPr>
          <p:nvPr/>
        </p:nvPicPr>
        <p:blipFill>
          <a:blip r:embed="rId5"/>
          <a:stretch>
            <a:fillRect/>
          </a:stretch>
        </p:blipFill>
        <p:spPr>
          <a:xfrm>
            <a:off x="227214" y="5016572"/>
            <a:ext cx="4584469" cy="1841428"/>
          </a:xfrm>
          <a:prstGeom prst="rect">
            <a:avLst/>
          </a:prstGeom>
        </p:spPr>
      </p:pic>
    </p:spTree>
    <p:extLst>
      <p:ext uri="{BB962C8B-B14F-4D97-AF65-F5344CB8AC3E}">
        <p14:creationId xmlns:p14="http://schemas.microsoft.com/office/powerpoint/2010/main" val="2190667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96333-52DD-4CF7-B205-54F868E1778E}"/>
              </a:ext>
            </a:extLst>
          </p:cNvPr>
          <p:cNvSpPr>
            <a:spLocks noGrp="1"/>
          </p:cNvSpPr>
          <p:nvPr>
            <p:ph type="title"/>
          </p:nvPr>
        </p:nvSpPr>
        <p:spPr/>
        <p:txBody>
          <a:bodyPr/>
          <a:lstStyle/>
          <a:p>
            <a:r>
              <a:rPr lang="en-US" dirty="0"/>
              <a:t>Apocrine Glands</a:t>
            </a:r>
          </a:p>
        </p:txBody>
      </p:sp>
      <p:sp>
        <p:nvSpPr>
          <p:cNvPr id="3" name="Content Placeholder 2">
            <a:extLst>
              <a:ext uri="{FF2B5EF4-FFF2-40B4-BE49-F238E27FC236}">
                <a16:creationId xmlns:a16="http://schemas.microsoft.com/office/drawing/2014/main" xmlns="" id="{39199CE3-8B3E-4563-8F96-2541036688B2}"/>
              </a:ext>
            </a:extLst>
          </p:cNvPr>
          <p:cNvSpPr>
            <a:spLocks noGrp="1"/>
          </p:cNvSpPr>
          <p:nvPr>
            <p:ph idx="1"/>
          </p:nvPr>
        </p:nvSpPr>
        <p:spPr>
          <a:xfrm>
            <a:off x="685800" y="2194560"/>
            <a:ext cx="7111538" cy="4024125"/>
          </a:xfrm>
        </p:spPr>
        <p:txBody>
          <a:bodyPr>
            <a:normAutofit/>
          </a:bodyPr>
          <a:lstStyle/>
          <a:p>
            <a:r>
              <a:rPr lang="en-US" sz="2800" dirty="0"/>
              <a:t>Lose small portions of their cell bodies during secretion</a:t>
            </a:r>
          </a:p>
          <a:p>
            <a:r>
              <a:rPr lang="en-US" sz="2800" dirty="0"/>
              <a:t>Example:</a:t>
            </a:r>
          </a:p>
          <a:p>
            <a:pPr lvl="1"/>
            <a:r>
              <a:rPr lang="en-US" sz="2800" dirty="0"/>
              <a:t>Mammary glands</a:t>
            </a:r>
          </a:p>
          <a:p>
            <a:pPr lvl="1"/>
            <a:r>
              <a:rPr lang="en-US" sz="2800" dirty="0"/>
              <a:t>Ceruminous glands lining the external ear canal</a:t>
            </a:r>
          </a:p>
        </p:txBody>
      </p:sp>
      <p:pic>
        <p:nvPicPr>
          <p:cNvPr id="2050" name="Picture 2" descr="Image result for mammary glands">
            <a:extLst>
              <a:ext uri="{FF2B5EF4-FFF2-40B4-BE49-F238E27FC236}">
                <a16:creationId xmlns:a16="http://schemas.microsoft.com/office/drawing/2014/main" xmlns="" id="{A6512CBA-E7A4-4EB0-8557-86231AFB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110" y="205740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24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7B614-15AD-4145-AE5D-D2FA0EEADB3E}"/>
              </a:ext>
            </a:extLst>
          </p:cNvPr>
          <p:cNvSpPr>
            <a:spLocks noGrp="1"/>
          </p:cNvSpPr>
          <p:nvPr>
            <p:ph type="title"/>
          </p:nvPr>
        </p:nvSpPr>
        <p:spPr/>
        <p:txBody>
          <a:bodyPr/>
          <a:lstStyle/>
          <a:p>
            <a:r>
              <a:rPr lang="en-US" dirty="0"/>
              <a:t>Holocrine Glands</a:t>
            </a:r>
          </a:p>
        </p:txBody>
      </p:sp>
      <p:sp>
        <p:nvSpPr>
          <p:cNvPr id="3" name="Content Placeholder 2">
            <a:extLst>
              <a:ext uri="{FF2B5EF4-FFF2-40B4-BE49-F238E27FC236}">
                <a16:creationId xmlns:a16="http://schemas.microsoft.com/office/drawing/2014/main" xmlns="" id="{87459585-3CCE-4985-A8CC-545D6CA2503D}"/>
              </a:ext>
            </a:extLst>
          </p:cNvPr>
          <p:cNvSpPr>
            <a:spLocks noGrp="1"/>
          </p:cNvSpPr>
          <p:nvPr>
            <p:ph idx="1"/>
          </p:nvPr>
        </p:nvSpPr>
        <p:spPr>
          <a:xfrm>
            <a:off x="685800" y="2194560"/>
            <a:ext cx="5315989" cy="4024125"/>
          </a:xfrm>
        </p:spPr>
        <p:txBody>
          <a:bodyPr>
            <a:normAutofit/>
          </a:bodyPr>
          <a:lstStyle/>
          <a:p>
            <a:r>
              <a:rPr lang="en-US" sz="2800" dirty="0"/>
              <a:t>Release entire cells filled with secretary products</a:t>
            </a:r>
          </a:p>
          <a:p>
            <a:r>
              <a:rPr lang="en-US" sz="2800" dirty="0"/>
              <a:t>Examples: </a:t>
            </a:r>
          </a:p>
          <a:p>
            <a:pPr lvl="1"/>
            <a:r>
              <a:rPr lang="en-US" sz="2800" dirty="0"/>
              <a:t>Sebaceous glands of the skin</a:t>
            </a:r>
          </a:p>
        </p:txBody>
      </p:sp>
      <p:pic>
        <p:nvPicPr>
          <p:cNvPr id="3074" name="Picture 2" descr="Image result for sebaceous glands of the skin">
            <a:extLst>
              <a:ext uri="{FF2B5EF4-FFF2-40B4-BE49-F238E27FC236}">
                <a16:creationId xmlns:a16="http://schemas.microsoft.com/office/drawing/2014/main" xmlns="" id="{93EDE989-1EC9-4FA2-8488-6D5F35274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418" y="2057401"/>
            <a:ext cx="5848145" cy="464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04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9C9C5-0447-4B70-84F6-AE9FAEE448AE}"/>
              </a:ext>
            </a:extLst>
          </p:cNvPr>
          <p:cNvSpPr>
            <a:spLocks noGrp="1"/>
          </p:cNvSpPr>
          <p:nvPr>
            <p:ph type="title"/>
          </p:nvPr>
        </p:nvSpPr>
        <p:spPr/>
        <p:txBody>
          <a:bodyPr/>
          <a:lstStyle/>
          <a:p>
            <a:r>
              <a:rPr lang="en-US" dirty="0"/>
              <a:t>Connective Tissue</a:t>
            </a:r>
          </a:p>
        </p:txBody>
      </p:sp>
      <p:sp>
        <p:nvSpPr>
          <p:cNvPr id="3" name="Content Placeholder 2">
            <a:extLst>
              <a:ext uri="{FF2B5EF4-FFF2-40B4-BE49-F238E27FC236}">
                <a16:creationId xmlns:a16="http://schemas.microsoft.com/office/drawing/2014/main" xmlns="" id="{181E53D0-44A2-43A4-845A-969104BC85AC}"/>
              </a:ext>
            </a:extLst>
          </p:cNvPr>
          <p:cNvSpPr>
            <a:spLocks noGrp="1"/>
          </p:cNvSpPr>
          <p:nvPr>
            <p:ph idx="1"/>
          </p:nvPr>
        </p:nvSpPr>
        <p:spPr>
          <a:xfrm>
            <a:off x="685800" y="1732548"/>
            <a:ext cx="10820400" cy="5125452"/>
          </a:xfrm>
        </p:spPr>
        <p:txBody>
          <a:bodyPr>
            <a:normAutofit/>
          </a:bodyPr>
          <a:lstStyle/>
          <a:p>
            <a:r>
              <a:rPr lang="en-US" b="1" dirty="0"/>
              <a:t>Functions</a:t>
            </a:r>
            <a:r>
              <a:rPr lang="en-US" dirty="0"/>
              <a:t>:</a:t>
            </a:r>
          </a:p>
          <a:p>
            <a:pPr lvl="1"/>
            <a:r>
              <a:rPr lang="en-US" dirty="0"/>
              <a:t>Connects, supports, protects, provides frameworks, fills spaces, stores fat, produces blood cells, protects against infection, and helps repair damaged tissues</a:t>
            </a:r>
          </a:p>
          <a:p>
            <a:r>
              <a:rPr lang="en-US" dirty="0"/>
              <a:t>Connective tissue has a lot of intercellular </a:t>
            </a:r>
            <a:r>
              <a:rPr lang="en-US" b="1" dirty="0"/>
              <a:t>matrix</a:t>
            </a:r>
            <a:r>
              <a:rPr lang="en-US" dirty="0"/>
              <a:t> between them which consists of fibers</a:t>
            </a:r>
          </a:p>
          <a:p>
            <a:r>
              <a:rPr lang="en-US" b="1" dirty="0"/>
              <a:t>Major cell types</a:t>
            </a:r>
          </a:p>
          <a:p>
            <a:pPr lvl="1"/>
            <a:r>
              <a:rPr lang="en-US" dirty="0"/>
              <a:t>Fibroblasts</a:t>
            </a:r>
          </a:p>
          <a:p>
            <a:pPr lvl="1"/>
            <a:r>
              <a:rPr lang="en-US" dirty="0"/>
              <a:t>Macrophages</a:t>
            </a:r>
          </a:p>
          <a:p>
            <a:pPr lvl="1"/>
            <a:r>
              <a:rPr lang="en-US" dirty="0"/>
              <a:t>Mast cells</a:t>
            </a:r>
          </a:p>
          <a:p>
            <a:r>
              <a:rPr lang="en-US" b="1" dirty="0"/>
              <a:t>Connective Tissue Fibers</a:t>
            </a:r>
          </a:p>
          <a:p>
            <a:pPr lvl="1"/>
            <a:r>
              <a:rPr lang="en-US" dirty="0"/>
              <a:t>Collagenous fibers</a:t>
            </a:r>
          </a:p>
          <a:p>
            <a:pPr lvl="1"/>
            <a:r>
              <a:rPr lang="en-US" dirty="0"/>
              <a:t>Elastic fibers</a:t>
            </a:r>
          </a:p>
          <a:p>
            <a:pPr lvl="1"/>
            <a:r>
              <a:rPr lang="en-US" dirty="0"/>
              <a:t>Reticular fibers</a:t>
            </a:r>
          </a:p>
        </p:txBody>
      </p:sp>
    </p:spTree>
    <p:extLst>
      <p:ext uri="{BB962C8B-B14F-4D97-AF65-F5344CB8AC3E}">
        <p14:creationId xmlns:p14="http://schemas.microsoft.com/office/powerpoint/2010/main" val="323592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409BC-7695-40A5-BE4C-00F7A0D756C6}"/>
              </a:ext>
            </a:extLst>
          </p:cNvPr>
          <p:cNvSpPr>
            <a:spLocks noGrp="1"/>
          </p:cNvSpPr>
          <p:nvPr>
            <p:ph type="title"/>
          </p:nvPr>
        </p:nvSpPr>
        <p:spPr/>
        <p:txBody>
          <a:bodyPr/>
          <a:lstStyle/>
          <a:p>
            <a:r>
              <a:rPr lang="en-US" dirty="0"/>
              <a:t>Glandular epithelium</a:t>
            </a:r>
          </a:p>
        </p:txBody>
      </p:sp>
      <p:sp>
        <p:nvSpPr>
          <p:cNvPr id="3" name="Content Placeholder 2">
            <a:extLst>
              <a:ext uri="{FF2B5EF4-FFF2-40B4-BE49-F238E27FC236}">
                <a16:creationId xmlns:a16="http://schemas.microsoft.com/office/drawing/2014/main" xmlns="" id="{A2DD8EBC-869A-4D02-B377-8A7BF04EDE70}"/>
              </a:ext>
            </a:extLst>
          </p:cNvPr>
          <p:cNvSpPr>
            <a:spLocks noGrp="1"/>
          </p:cNvSpPr>
          <p:nvPr>
            <p:ph idx="1"/>
          </p:nvPr>
        </p:nvSpPr>
        <p:spPr/>
        <p:txBody>
          <a:bodyPr/>
          <a:lstStyle/>
          <a:p>
            <a:r>
              <a:rPr lang="en-US" sz="3200" dirty="0"/>
              <a:t>Composed of cells that are specialized to produce and secrete substances into ducts or into body fluids</a:t>
            </a:r>
          </a:p>
          <a:p>
            <a:pPr lvl="1"/>
            <a:endParaRPr lang="en-US" dirty="0"/>
          </a:p>
        </p:txBody>
      </p:sp>
    </p:spTree>
    <p:extLst>
      <p:ext uri="{BB962C8B-B14F-4D97-AF65-F5344CB8AC3E}">
        <p14:creationId xmlns:p14="http://schemas.microsoft.com/office/powerpoint/2010/main" val="158975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862F43-CA71-45D0-A29A-2C8CA9D61353}"/>
              </a:ext>
            </a:extLst>
          </p:cNvPr>
          <p:cNvSpPr>
            <a:spLocks noGrp="1"/>
          </p:cNvSpPr>
          <p:nvPr>
            <p:ph type="title"/>
          </p:nvPr>
        </p:nvSpPr>
        <p:spPr/>
        <p:txBody>
          <a:bodyPr/>
          <a:lstStyle/>
          <a:p>
            <a:r>
              <a:rPr lang="en-US" dirty="0"/>
              <a:t>What is a gland</a:t>
            </a:r>
          </a:p>
        </p:txBody>
      </p:sp>
      <p:sp>
        <p:nvSpPr>
          <p:cNvPr id="3" name="Content Placeholder 2">
            <a:extLst>
              <a:ext uri="{FF2B5EF4-FFF2-40B4-BE49-F238E27FC236}">
                <a16:creationId xmlns:a16="http://schemas.microsoft.com/office/drawing/2014/main" xmlns="" id="{61C5431E-3815-47D5-B734-2951B1F73BF7}"/>
              </a:ext>
            </a:extLst>
          </p:cNvPr>
          <p:cNvSpPr>
            <a:spLocks noGrp="1"/>
          </p:cNvSpPr>
          <p:nvPr>
            <p:ph idx="1"/>
          </p:nvPr>
        </p:nvSpPr>
        <p:spPr/>
        <p:txBody>
          <a:bodyPr>
            <a:normAutofit/>
          </a:bodyPr>
          <a:lstStyle/>
          <a:p>
            <a:r>
              <a:rPr lang="en-US" sz="2800" dirty="0"/>
              <a:t>an organ in the human or animal body that secretes particular chemical substances for use in the body or for discharge into the surroundings.</a:t>
            </a:r>
          </a:p>
        </p:txBody>
      </p:sp>
    </p:spTree>
    <p:extLst>
      <p:ext uri="{BB962C8B-B14F-4D97-AF65-F5344CB8AC3E}">
        <p14:creationId xmlns:p14="http://schemas.microsoft.com/office/powerpoint/2010/main" val="96899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CE527-0367-40AC-B4DE-D0CAAE38F5BA}"/>
              </a:ext>
            </a:extLst>
          </p:cNvPr>
          <p:cNvSpPr>
            <a:spLocks noGrp="1"/>
          </p:cNvSpPr>
          <p:nvPr>
            <p:ph type="title"/>
          </p:nvPr>
        </p:nvSpPr>
        <p:spPr/>
        <p:txBody>
          <a:bodyPr/>
          <a:lstStyle/>
          <a:p>
            <a:r>
              <a:rPr lang="en-US" dirty="0"/>
              <a:t>What is a duct?</a:t>
            </a:r>
          </a:p>
        </p:txBody>
      </p:sp>
      <p:sp>
        <p:nvSpPr>
          <p:cNvPr id="3" name="Content Placeholder 2">
            <a:extLst>
              <a:ext uri="{FF2B5EF4-FFF2-40B4-BE49-F238E27FC236}">
                <a16:creationId xmlns:a16="http://schemas.microsoft.com/office/drawing/2014/main" xmlns="" id="{3EE4C725-A202-4357-9A21-BA99731F458A}"/>
              </a:ext>
            </a:extLst>
          </p:cNvPr>
          <p:cNvSpPr>
            <a:spLocks noGrp="1"/>
          </p:cNvSpPr>
          <p:nvPr>
            <p:ph idx="1"/>
          </p:nvPr>
        </p:nvSpPr>
        <p:spPr/>
        <p:txBody>
          <a:bodyPr>
            <a:normAutofit/>
          </a:bodyPr>
          <a:lstStyle/>
          <a:p>
            <a:r>
              <a:rPr lang="en-US" sz="2800" dirty="0"/>
              <a:t>A tubular bodily canal or passage, especially one for carrying a glandular secretion</a:t>
            </a:r>
          </a:p>
        </p:txBody>
      </p:sp>
    </p:spTree>
    <p:extLst>
      <p:ext uri="{BB962C8B-B14F-4D97-AF65-F5344CB8AC3E}">
        <p14:creationId xmlns:p14="http://schemas.microsoft.com/office/powerpoint/2010/main" val="36889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A4D89-9955-443E-9E0D-8D655EA1EAC3}"/>
              </a:ext>
            </a:extLst>
          </p:cNvPr>
          <p:cNvSpPr>
            <a:spLocks noGrp="1"/>
          </p:cNvSpPr>
          <p:nvPr>
            <p:ph type="title"/>
          </p:nvPr>
        </p:nvSpPr>
        <p:spPr/>
        <p:txBody>
          <a:bodyPr/>
          <a:lstStyle/>
          <a:p>
            <a:r>
              <a:rPr lang="en-US" dirty="0"/>
              <a:t>Exocrine Glands</a:t>
            </a:r>
          </a:p>
        </p:txBody>
      </p:sp>
      <p:sp>
        <p:nvSpPr>
          <p:cNvPr id="3" name="Content Placeholder 2">
            <a:extLst>
              <a:ext uri="{FF2B5EF4-FFF2-40B4-BE49-F238E27FC236}">
                <a16:creationId xmlns:a16="http://schemas.microsoft.com/office/drawing/2014/main" xmlns="" id="{CC08E446-446B-4B5A-B29D-2B3141CFEC3E}"/>
              </a:ext>
            </a:extLst>
          </p:cNvPr>
          <p:cNvSpPr>
            <a:spLocks noGrp="1"/>
          </p:cNvSpPr>
          <p:nvPr>
            <p:ph idx="1"/>
          </p:nvPr>
        </p:nvSpPr>
        <p:spPr/>
        <p:txBody>
          <a:bodyPr/>
          <a:lstStyle/>
          <a:p>
            <a:r>
              <a:rPr lang="en-US" sz="2800" dirty="0"/>
              <a:t>Glands that secrete their products into ducts that open onto some internal or external surface</a:t>
            </a:r>
          </a:p>
          <a:p>
            <a:endParaRPr lang="en-US" dirty="0"/>
          </a:p>
        </p:txBody>
      </p:sp>
    </p:spTree>
    <p:extLst>
      <p:ext uri="{BB962C8B-B14F-4D97-AF65-F5344CB8AC3E}">
        <p14:creationId xmlns:p14="http://schemas.microsoft.com/office/powerpoint/2010/main" val="32317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1FD5A-1DD4-4731-98AD-31E0605739B0}"/>
              </a:ext>
            </a:extLst>
          </p:cNvPr>
          <p:cNvSpPr>
            <a:spLocks noGrp="1"/>
          </p:cNvSpPr>
          <p:nvPr>
            <p:ph type="title"/>
          </p:nvPr>
        </p:nvSpPr>
        <p:spPr/>
        <p:txBody>
          <a:bodyPr/>
          <a:lstStyle/>
          <a:p>
            <a:r>
              <a:rPr lang="en-US" dirty="0"/>
              <a:t>Endocrine Glands</a:t>
            </a:r>
          </a:p>
        </p:txBody>
      </p:sp>
      <p:sp>
        <p:nvSpPr>
          <p:cNvPr id="3" name="Content Placeholder 2">
            <a:extLst>
              <a:ext uri="{FF2B5EF4-FFF2-40B4-BE49-F238E27FC236}">
                <a16:creationId xmlns:a16="http://schemas.microsoft.com/office/drawing/2014/main" xmlns="" id="{2359F90D-7D66-4800-BB64-7E6A59C3618A}"/>
              </a:ext>
            </a:extLst>
          </p:cNvPr>
          <p:cNvSpPr>
            <a:spLocks noGrp="1"/>
          </p:cNvSpPr>
          <p:nvPr>
            <p:ph idx="1"/>
          </p:nvPr>
        </p:nvSpPr>
        <p:spPr/>
        <p:txBody>
          <a:bodyPr>
            <a:normAutofit/>
          </a:bodyPr>
          <a:lstStyle/>
          <a:p>
            <a:r>
              <a:rPr lang="en-US" sz="2800" dirty="0"/>
              <a:t>Glands that secrete their products into tissue fluid or blood</a:t>
            </a:r>
          </a:p>
        </p:txBody>
      </p:sp>
    </p:spTree>
    <p:extLst>
      <p:ext uri="{BB962C8B-B14F-4D97-AF65-F5344CB8AC3E}">
        <p14:creationId xmlns:p14="http://schemas.microsoft.com/office/powerpoint/2010/main" val="17003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B0770-EED3-46F5-AD99-5E67475DFC73}"/>
              </a:ext>
            </a:extLst>
          </p:cNvPr>
          <p:cNvSpPr>
            <a:spLocks noGrp="1"/>
          </p:cNvSpPr>
          <p:nvPr>
            <p:ph type="title"/>
          </p:nvPr>
        </p:nvSpPr>
        <p:spPr/>
        <p:txBody>
          <a:bodyPr/>
          <a:lstStyle/>
          <a:p>
            <a:r>
              <a:rPr lang="en-US" dirty="0"/>
              <a:t>Types of Exocrine Glands</a:t>
            </a:r>
          </a:p>
        </p:txBody>
      </p:sp>
      <p:sp>
        <p:nvSpPr>
          <p:cNvPr id="3" name="Content Placeholder 2">
            <a:extLst>
              <a:ext uri="{FF2B5EF4-FFF2-40B4-BE49-F238E27FC236}">
                <a16:creationId xmlns:a16="http://schemas.microsoft.com/office/drawing/2014/main" xmlns="" id="{DF183C0A-13FA-4685-AE30-5BB410922268}"/>
              </a:ext>
            </a:extLst>
          </p:cNvPr>
          <p:cNvSpPr>
            <a:spLocks noGrp="1"/>
          </p:cNvSpPr>
          <p:nvPr>
            <p:ph idx="1"/>
          </p:nvPr>
        </p:nvSpPr>
        <p:spPr/>
        <p:txBody>
          <a:bodyPr/>
          <a:lstStyle/>
          <a:p>
            <a:r>
              <a:rPr lang="en-US" sz="2800" dirty="0"/>
              <a:t>Merocrine Glands- glands that release watery, protein-rich fluids by exocytosis</a:t>
            </a:r>
          </a:p>
          <a:p>
            <a:r>
              <a:rPr lang="en-US" sz="2800" dirty="0"/>
              <a:t>Apocrine Glands- glands that lose small portions of their glandular cell bodies during secretion</a:t>
            </a:r>
          </a:p>
          <a:p>
            <a:r>
              <a:rPr lang="en-US" sz="2800" dirty="0"/>
              <a:t>Holocrine Glands- those in which the entire cell lyses during secretion</a:t>
            </a:r>
          </a:p>
          <a:p>
            <a:endParaRPr lang="en-US" dirty="0"/>
          </a:p>
        </p:txBody>
      </p:sp>
    </p:spTree>
    <p:extLst>
      <p:ext uri="{BB962C8B-B14F-4D97-AF65-F5344CB8AC3E}">
        <p14:creationId xmlns:p14="http://schemas.microsoft.com/office/powerpoint/2010/main" val="865156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3EB69-1D45-4DAE-963A-B4724B0EF656}"/>
              </a:ext>
            </a:extLst>
          </p:cNvPr>
          <p:cNvSpPr>
            <a:spLocks noGrp="1"/>
          </p:cNvSpPr>
          <p:nvPr>
            <p:ph type="title"/>
          </p:nvPr>
        </p:nvSpPr>
        <p:spPr/>
        <p:txBody>
          <a:bodyPr/>
          <a:lstStyle/>
          <a:p>
            <a:r>
              <a:rPr lang="en-US" dirty="0"/>
              <a:t>Exocrine Glands</a:t>
            </a:r>
          </a:p>
        </p:txBody>
      </p:sp>
      <p:sp>
        <p:nvSpPr>
          <p:cNvPr id="3" name="Content Placeholder 2">
            <a:extLst>
              <a:ext uri="{FF2B5EF4-FFF2-40B4-BE49-F238E27FC236}">
                <a16:creationId xmlns:a16="http://schemas.microsoft.com/office/drawing/2014/main" xmlns="" id="{2A697F59-7DDA-4F5E-B64B-25775EF98543}"/>
              </a:ext>
            </a:extLst>
          </p:cNvPr>
          <p:cNvSpPr>
            <a:spLocks noGrp="1"/>
          </p:cNvSpPr>
          <p:nvPr>
            <p:ph idx="1"/>
          </p:nvPr>
        </p:nvSpPr>
        <p:spPr>
          <a:xfrm>
            <a:off x="192506" y="1778304"/>
            <a:ext cx="5226566" cy="5079696"/>
          </a:xfrm>
        </p:spPr>
        <p:txBody>
          <a:bodyPr>
            <a:normAutofit fontScale="92500" lnSpcReduction="10000"/>
          </a:bodyPr>
          <a:lstStyle/>
          <a:p>
            <a:r>
              <a:rPr lang="en-US" sz="2800" dirty="0"/>
              <a:t>Most exocrine glands are merocrine, which can be classified as either serous or mucous cells.</a:t>
            </a:r>
          </a:p>
          <a:p>
            <a:pPr lvl="1"/>
            <a:r>
              <a:rPr lang="en-US" sz="2800" b="1" dirty="0"/>
              <a:t>Serous cells</a:t>
            </a:r>
            <a:r>
              <a:rPr lang="en-US" sz="2800" dirty="0"/>
              <a:t>: watery and has a high concentration of enzymes. They are common in the linings of the body cavities</a:t>
            </a:r>
          </a:p>
          <a:p>
            <a:pPr lvl="1"/>
            <a:r>
              <a:rPr lang="en-US" sz="2800" b="1" dirty="0"/>
              <a:t>Mucous cells</a:t>
            </a:r>
            <a:r>
              <a:rPr lang="en-US" sz="2800" dirty="0"/>
              <a:t>: secrete a thicker fluid called mucus. It is secreted from the inner linings of the digestive and respiratory system</a:t>
            </a:r>
          </a:p>
          <a:p>
            <a:pPr lvl="1"/>
            <a:endParaRPr lang="en-US" dirty="0"/>
          </a:p>
        </p:txBody>
      </p:sp>
      <p:pic>
        <p:nvPicPr>
          <p:cNvPr id="4098" name="Picture 2" descr="Image result for serous vs mucous gland">
            <a:extLst>
              <a:ext uri="{FF2B5EF4-FFF2-40B4-BE49-F238E27FC236}">
                <a16:creationId xmlns:a16="http://schemas.microsoft.com/office/drawing/2014/main" xmlns="" id="{03E85DE6-E351-4533-B2AF-A733933D7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18" r="17754" b="41165"/>
          <a:stretch/>
        </p:blipFill>
        <p:spPr bwMode="auto">
          <a:xfrm>
            <a:off x="5419072" y="1778304"/>
            <a:ext cx="6702638" cy="406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82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ircle(in)">
                                      <p:cBhvr>
                                        <p:cTn id="2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F627B-74FD-41D1-B0AE-A4E98617CA8F}"/>
              </a:ext>
            </a:extLst>
          </p:cNvPr>
          <p:cNvSpPr>
            <a:spLocks noGrp="1"/>
          </p:cNvSpPr>
          <p:nvPr>
            <p:ph type="title"/>
          </p:nvPr>
        </p:nvSpPr>
        <p:spPr/>
        <p:txBody>
          <a:bodyPr/>
          <a:lstStyle/>
          <a:p>
            <a:endParaRPr lang="en-US" dirty="0"/>
          </a:p>
        </p:txBody>
      </p:sp>
      <p:pic>
        <p:nvPicPr>
          <p:cNvPr id="1026" name="Picture 2" descr="Image result for merocrine glands">
            <a:extLst>
              <a:ext uri="{FF2B5EF4-FFF2-40B4-BE49-F238E27FC236}">
                <a16:creationId xmlns:a16="http://schemas.microsoft.com/office/drawing/2014/main" xmlns="" id="{C1CB7B78-49D3-4AC2-8509-FC74BBEEDC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21" y="2057401"/>
            <a:ext cx="11803614" cy="373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91006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277</TotalTime>
  <Words>652</Words>
  <Application>Microsoft Macintosh PowerPoint</Application>
  <PresentationFormat>Custom</PresentationFormat>
  <Paragraphs>73</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Vapor Trail</vt:lpstr>
      <vt:lpstr>Glandular Epithelium</vt:lpstr>
      <vt:lpstr>Glandular epithelium</vt:lpstr>
      <vt:lpstr>What is a gland</vt:lpstr>
      <vt:lpstr>What is a duct?</vt:lpstr>
      <vt:lpstr>Exocrine Glands</vt:lpstr>
      <vt:lpstr>Endocrine Glands</vt:lpstr>
      <vt:lpstr>Types of Exocrine Glands</vt:lpstr>
      <vt:lpstr>Exocrine Glands</vt:lpstr>
      <vt:lpstr>PowerPoint Presentation</vt:lpstr>
      <vt:lpstr>Merocrine Glands</vt:lpstr>
      <vt:lpstr>Apocrine Glands</vt:lpstr>
      <vt:lpstr>Holocrine Glands</vt:lpstr>
      <vt:lpstr>Connective Tissue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Glandular Epithelium</dc:title>
  <dc:creator>Brittany Garvey</dc:creator>
  <cp:lastModifiedBy>Service Desk</cp:lastModifiedBy>
  <cp:revision>14</cp:revision>
  <dcterms:created xsi:type="dcterms:W3CDTF">2017-09-28T16:10:10Z</dcterms:created>
  <dcterms:modified xsi:type="dcterms:W3CDTF">2017-10-03T14:58:13Z</dcterms:modified>
</cp:coreProperties>
</file>