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3"/>
  </p:notesMasterIdLst>
  <p:sldIdLst>
    <p:sldId id="256" r:id="rId2"/>
    <p:sldId id="272" r:id="rId3"/>
    <p:sldId id="257" r:id="rId4"/>
    <p:sldId id="258" r:id="rId5"/>
    <p:sldId id="259" r:id="rId6"/>
    <p:sldId id="262" r:id="rId7"/>
    <p:sldId id="260" r:id="rId8"/>
    <p:sldId id="261" r:id="rId9"/>
    <p:sldId id="263" r:id="rId10"/>
    <p:sldId id="264" r:id="rId11"/>
    <p:sldId id="273" r:id="rId12"/>
    <p:sldId id="265" r:id="rId13"/>
    <p:sldId id="266" r:id="rId14"/>
    <p:sldId id="267" r:id="rId15"/>
    <p:sldId id="268" r:id="rId16"/>
    <p:sldId id="269" r:id="rId17"/>
    <p:sldId id="270" r:id="rId18"/>
    <p:sldId id="271" r:id="rId19"/>
    <p:sldId id="274" r:id="rId20"/>
    <p:sldId id="275" r:id="rId21"/>
    <p:sldId id="276"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80524" autoAdjust="0"/>
  </p:normalViewPr>
  <p:slideViewPr>
    <p:cSldViewPr snapToGrid="0">
      <p:cViewPr varScale="1">
        <p:scale>
          <a:sx n="74" d="100"/>
          <a:sy n="74" d="100"/>
        </p:scale>
        <p:origin x="-1416" y="-11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notesMaster" Target="notesMasters/notesMaster1.xml"/><Relationship Id="rId24" Type="http://schemas.openxmlformats.org/officeDocument/2006/relationships/printerSettings" Target="printerSettings/printerSettings1.bin"/><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29" Type="http://schemas.microsoft.com/office/2015/10/relationships/revisionInfo" Target="revisionInfo.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69484EC-D137-4562-B5CB-F50D4536FD4B}" type="datetimeFigureOut">
              <a:rPr lang="en-US" smtClean="0"/>
              <a:t>11/1/17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7053184-12EB-471E-8E59-018F0F008F96}" type="slidenum">
              <a:rPr lang="en-US" smtClean="0"/>
              <a:t>‹#›</a:t>
            </a:fld>
            <a:endParaRPr lang="en-US"/>
          </a:p>
        </p:txBody>
      </p:sp>
    </p:spTree>
    <p:extLst>
      <p:ext uri="{BB962C8B-B14F-4D97-AF65-F5344CB8AC3E}">
        <p14:creationId xmlns:p14="http://schemas.microsoft.com/office/powerpoint/2010/main" val="17076105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Environmental factors: sunlight, sun lamps, x-rays (exposure to UV and X radiation)</a:t>
            </a:r>
          </a:p>
          <a:p>
            <a:r>
              <a:rPr lang="en-US" dirty="0"/>
              <a:t>Physiological factors: blood vessels beneath the skin dilated or not causing skin to be reddish in appearance. Or things like eating carrots. Which are high in beta-carotene so they cause you to look yellow mainly on your palms and soles</a:t>
            </a:r>
          </a:p>
          <a:p>
            <a:endParaRPr lang="en-US" dirty="0"/>
          </a:p>
          <a:p>
            <a:r>
              <a:rPr lang="en-US" dirty="0"/>
              <a:t>Sunburn- intense UV exposure. The redness is an inflammatory response as a result of dilation of blood vessels. The skin looses moisture and hydration which leads to tightness. Eventually the skin cells will thicken and melanin will be produced to attempt to stop the UV rays from penetrating through deeper layers of skin and damaging the DNA of cells. If the DNA is damaged it can lead to cancer. Your skin peels to get rid of those dead skin cells.</a:t>
            </a:r>
          </a:p>
        </p:txBody>
      </p:sp>
      <p:sp>
        <p:nvSpPr>
          <p:cNvPr id="4" name="Slide Number Placeholder 3"/>
          <p:cNvSpPr>
            <a:spLocks noGrp="1"/>
          </p:cNvSpPr>
          <p:nvPr>
            <p:ph type="sldNum" sz="quarter" idx="10"/>
          </p:nvPr>
        </p:nvSpPr>
        <p:spPr/>
        <p:txBody>
          <a:bodyPr/>
          <a:lstStyle/>
          <a:p>
            <a:fld id="{07053184-12EB-471E-8E59-018F0F008F96}" type="slidenum">
              <a:rPr lang="en-US" smtClean="0"/>
              <a:t>13</a:t>
            </a:fld>
            <a:endParaRPr lang="en-US"/>
          </a:p>
        </p:txBody>
      </p:sp>
    </p:spTree>
    <p:extLst>
      <p:ext uri="{BB962C8B-B14F-4D97-AF65-F5344CB8AC3E}">
        <p14:creationId xmlns:p14="http://schemas.microsoft.com/office/powerpoint/2010/main" val="5220318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053184-12EB-471E-8E59-018F0F008F96}" type="slidenum">
              <a:rPr lang="en-US" smtClean="0"/>
              <a:t>14</a:t>
            </a:fld>
            <a:endParaRPr lang="en-US"/>
          </a:p>
        </p:txBody>
      </p:sp>
    </p:spTree>
    <p:extLst>
      <p:ext uri="{BB962C8B-B14F-4D97-AF65-F5344CB8AC3E}">
        <p14:creationId xmlns:p14="http://schemas.microsoft.com/office/powerpoint/2010/main" val="40740716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t>Dark Hair- a lot of melanin</a:t>
            </a:r>
          </a:p>
          <a:p>
            <a:r>
              <a:rPr lang="en-US" sz="1200" dirty="0"/>
              <a:t>Blond Hair- intermediate amount of melanin</a:t>
            </a:r>
          </a:p>
          <a:p>
            <a:r>
              <a:rPr lang="en-US" sz="1200" dirty="0"/>
              <a:t>White Hair- no pigment</a:t>
            </a:r>
          </a:p>
          <a:p>
            <a:endParaRPr lang="en-US" sz="1200" dirty="0"/>
          </a:p>
          <a:p>
            <a:r>
              <a:rPr lang="en-US" sz="1200" dirty="0"/>
              <a:t>Red Hair- has </a:t>
            </a:r>
            <a:r>
              <a:rPr lang="en-US" sz="1200" dirty="0" err="1"/>
              <a:t>trichosiderin</a:t>
            </a:r>
            <a:r>
              <a:rPr lang="en-US" sz="1200" dirty="0"/>
              <a:t> which is only present in this hair color</a:t>
            </a:r>
          </a:p>
          <a:p>
            <a:endParaRPr lang="en-US" dirty="0"/>
          </a:p>
        </p:txBody>
      </p:sp>
      <p:sp>
        <p:nvSpPr>
          <p:cNvPr id="4" name="Slide Number Placeholder 3"/>
          <p:cNvSpPr>
            <a:spLocks noGrp="1"/>
          </p:cNvSpPr>
          <p:nvPr>
            <p:ph type="sldNum" sz="quarter" idx="10"/>
          </p:nvPr>
        </p:nvSpPr>
        <p:spPr/>
        <p:txBody>
          <a:bodyPr/>
          <a:lstStyle/>
          <a:p>
            <a:fld id="{07053184-12EB-471E-8E59-018F0F008F96}" type="slidenum">
              <a:rPr lang="en-US" smtClean="0"/>
              <a:t>15</a:t>
            </a:fld>
            <a:endParaRPr lang="en-US"/>
          </a:p>
        </p:txBody>
      </p:sp>
    </p:spTree>
    <p:extLst>
      <p:ext uri="{BB962C8B-B14F-4D97-AF65-F5344CB8AC3E}">
        <p14:creationId xmlns:p14="http://schemas.microsoft.com/office/powerpoint/2010/main" val="28254212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t>Nail root: in nail’s proximal end</a:t>
            </a:r>
          </a:p>
          <a:p>
            <a:r>
              <a:rPr lang="en-US" sz="1200" dirty="0"/>
              <a:t>Lunula: a half-moon shaped area at the base of the nail; most active growing region</a:t>
            </a:r>
          </a:p>
          <a:p>
            <a:r>
              <a:rPr lang="en-US" sz="1200" dirty="0"/>
              <a:t>Nail bed: outer layer of epithelium where the nail stays attached</a:t>
            </a:r>
          </a:p>
          <a:p>
            <a:endParaRPr lang="en-US" dirty="0"/>
          </a:p>
        </p:txBody>
      </p:sp>
      <p:sp>
        <p:nvSpPr>
          <p:cNvPr id="4" name="Slide Number Placeholder 3"/>
          <p:cNvSpPr>
            <a:spLocks noGrp="1"/>
          </p:cNvSpPr>
          <p:nvPr>
            <p:ph type="sldNum" sz="quarter" idx="10"/>
          </p:nvPr>
        </p:nvSpPr>
        <p:spPr/>
        <p:txBody>
          <a:bodyPr/>
          <a:lstStyle/>
          <a:p>
            <a:fld id="{07053184-12EB-471E-8E59-018F0F008F96}" type="slidenum">
              <a:rPr lang="en-US" smtClean="0"/>
              <a:t>17</a:t>
            </a:fld>
            <a:endParaRPr lang="en-US"/>
          </a:p>
        </p:txBody>
      </p:sp>
    </p:spTree>
    <p:extLst>
      <p:ext uri="{BB962C8B-B14F-4D97-AF65-F5344CB8AC3E}">
        <p14:creationId xmlns:p14="http://schemas.microsoft.com/office/powerpoint/2010/main" val="20933053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053184-12EB-471E-8E59-018F0F008F96}" type="slidenum">
              <a:rPr lang="en-US" smtClean="0"/>
              <a:t>20</a:t>
            </a:fld>
            <a:endParaRPr lang="en-US"/>
          </a:p>
        </p:txBody>
      </p:sp>
    </p:spTree>
    <p:extLst>
      <p:ext uri="{BB962C8B-B14F-4D97-AF65-F5344CB8AC3E}">
        <p14:creationId xmlns:p14="http://schemas.microsoft.com/office/powerpoint/2010/main" val="35019257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en-US"/>
              <a:t>Click to edit Master title style</a:t>
            </a:r>
            <a:endParaRPr lang="en-US" dirty="0"/>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48A87A34-81AB-432B-8DAE-1953F412C126}" type="datetimeFigureOut">
              <a:rPr lang="en-US" dirty="0"/>
              <a:pPr/>
              <a:t>11/1/17</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11/1/17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11/1/17</a:t>
            </a:fld>
            <a:endParaRPr lang="en-US" dirty="0"/>
          </a:p>
        </p:txBody>
      </p:sp>
      <p:sp>
        <p:nvSpPr>
          <p:cNvPr id="5" name="Footer Placeholder 4"/>
          <p:cNvSpPr>
            <a:spLocks noGrp="1"/>
          </p:cNvSpPr>
          <p:nvPr>
            <p:ph type="ftr" sz="quarter" idx="11"/>
          </p:nvPr>
        </p:nvSpPr>
        <p:spPr>
          <a:xfrm>
            <a:off x="804672" y="6227064"/>
            <a:ext cx="10588752" cy="320040"/>
          </a:xfrm>
        </p:spPr>
        <p:txBody>
          <a:body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7" name="Group 26"/>
          <p:cNvGrpSpPr/>
          <p:nvPr/>
        </p:nvGrpSpPr>
        <p:grpSpPr>
          <a:xfrm>
            <a:off x="800144" y="1699589"/>
            <a:ext cx="3674476" cy="3470421"/>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49925"/>
            <a:ext cx="3498979" cy="2456442"/>
          </a:xfrm>
        </p:spPr>
        <p:txBody>
          <a:bodyPr/>
          <a:lstStyle>
            <a:lvl1pPr>
              <a:defRPr>
                <a:solidFill>
                  <a:srgbClr val="FFFEFF"/>
                </a:solidFill>
              </a:defRPr>
            </a:lvl1pPr>
          </a:lstStyle>
          <a:p>
            <a:r>
              <a:rPr lang="en-US"/>
              <a:t>Click to edit Master title style</a:t>
            </a:r>
            <a:endParaRPr lang="en-US" dirty="0"/>
          </a:p>
        </p:txBody>
      </p:sp>
      <p:sp>
        <p:nvSpPr>
          <p:cNvPr id="3" name="Content Placeholder 2"/>
          <p:cNvSpPr>
            <a:spLocks noGrp="1"/>
          </p:cNvSpPr>
          <p:nvPr>
            <p:ph idx="1"/>
          </p:nvPr>
        </p:nvSpPr>
        <p:spPr>
          <a:xfrm>
            <a:off x="5118447" y="803186"/>
            <a:ext cx="6281873" cy="5248622"/>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11/1/17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en-US"/>
              <a:t>Click to edit Master title style</a:t>
            </a:r>
            <a:endParaRPr lang="en-US" dirty="0"/>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11/1/17</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en-US"/>
              <a:t>Click to edit Master title style</a:t>
            </a:r>
            <a:endParaRPr lang="en-US" dirty="0"/>
          </a:p>
        </p:txBody>
      </p:sp>
      <p:sp>
        <p:nvSpPr>
          <p:cNvPr id="3" name="Content Placeholder 2"/>
          <p:cNvSpPr>
            <a:spLocks noGrp="1"/>
          </p:cNvSpPr>
          <p:nvPr>
            <p:ph sz="half" idx="1"/>
          </p:nvPr>
        </p:nvSpPr>
        <p:spPr>
          <a:xfrm>
            <a:off x="5120878" y="803187"/>
            <a:ext cx="6269591" cy="238265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118447" y="3672162"/>
            <a:ext cx="6272022" cy="238358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11/1/17</a:t>
            </a:fld>
            <a:endParaRPr lang="en-US" dirty="0"/>
          </a:p>
        </p:txBody>
      </p:sp>
      <p:sp>
        <p:nvSpPr>
          <p:cNvPr id="6" name="Footer Placeholder 5"/>
          <p:cNvSpPr>
            <a:spLocks noGrp="1"/>
          </p:cNvSpPr>
          <p:nvPr>
            <p:ph type="ftr" sz="quarter" idx="11"/>
          </p:nvPr>
        </p:nvSpPr>
        <p:spPr>
          <a:xfrm>
            <a:off x="804672" y="6227064"/>
            <a:ext cx="10588752" cy="320040"/>
          </a:xfrm>
        </p:spPr>
        <p:txBody>
          <a:bodyPr/>
          <a:lstStyle/>
          <a:p>
            <a:endParaRPr lang="en-US" dirty="0"/>
          </a:p>
        </p:txBody>
      </p:sp>
      <p:sp>
        <p:nvSpPr>
          <p:cNvPr id="7" name="Slide Number Placeholder 6"/>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39" name="Group 38"/>
          <p:cNvGrpSpPr/>
          <p:nvPr/>
        </p:nvGrpSpPr>
        <p:grpSpPr>
          <a:xfrm>
            <a:off x="-417513"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1" name="Group 60"/>
          <p:cNvGrpSpPr/>
          <p:nvPr/>
        </p:nvGrpSpPr>
        <p:grpSpPr>
          <a:xfrm>
            <a:off x="800144" y="1699589"/>
            <a:ext cx="3674476" cy="3470421"/>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1" y="2363915"/>
            <a:ext cx="3500828" cy="2460497"/>
          </a:xfrm>
        </p:spPr>
        <p:txBody>
          <a:bodyPr lIns="91440" tIns="91440" rIns="91440" bIns="91440"/>
          <a:lstStyle>
            <a:lvl1pPr>
              <a:defRPr>
                <a:solidFill>
                  <a:srgbClr val="FFFEFF"/>
                </a:solidFill>
              </a:defRPr>
            </a:lvl1pPr>
          </a:lstStyle>
          <a:p>
            <a:r>
              <a:rPr lang="en-US"/>
              <a:t>Click to edit Master title style</a:t>
            </a:r>
            <a:endParaRPr lang="en-US" dirty="0"/>
          </a:p>
        </p:txBody>
      </p:sp>
      <p:sp>
        <p:nvSpPr>
          <p:cNvPr id="3" name="Text Placeholder 2"/>
          <p:cNvSpPr>
            <a:spLocks noGrp="1"/>
          </p:cNvSpPr>
          <p:nvPr>
            <p:ph type="body" idx="1"/>
          </p:nvPr>
        </p:nvSpPr>
        <p:spPr>
          <a:xfrm>
            <a:off x="5125137" y="803185"/>
            <a:ext cx="6265088"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5125305" y="1488985"/>
            <a:ext cx="6264350" cy="169685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18653" y="3665887"/>
            <a:ext cx="6264414"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118447" y="4351687"/>
            <a:ext cx="6265588" cy="17040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804672" y="320040"/>
            <a:ext cx="3657600" cy="320040"/>
          </a:xfrm>
        </p:spPr>
        <p:txBody>
          <a:bodyPr/>
          <a:lstStyle/>
          <a:p>
            <a:fld id="{48A87A34-81AB-432B-8DAE-1953F412C126}" type="datetimeFigureOut">
              <a:rPr lang="en-US" dirty="0"/>
              <a:t>11/1/17</a:t>
            </a:fld>
            <a:endParaRPr lang="en-US" dirty="0"/>
          </a:p>
        </p:txBody>
      </p:sp>
      <p:sp>
        <p:nvSpPr>
          <p:cNvPr id="8" name="Footer Placeholder 7"/>
          <p:cNvSpPr>
            <a:spLocks noGrp="1"/>
          </p:cNvSpPr>
          <p:nvPr>
            <p:ph type="ftr" sz="quarter" idx="11"/>
          </p:nvPr>
        </p:nvSpPr>
        <p:spPr>
          <a:xfrm>
            <a:off x="804672" y="6227064"/>
            <a:ext cx="10588752" cy="320040"/>
          </a:xfrm>
        </p:spPr>
        <p:txBody>
          <a:bodyPr/>
          <a:lstStyle/>
          <a:p>
            <a:endParaRPr lang="en-US" dirty="0"/>
          </a:p>
        </p:txBody>
      </p:sp>
      <p:sp>
        <p:nvSpPr>
          <p:cNvPr id="9" name="Slide Number Placeholder 8"/>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77" name="Group 76"/>
          <p:cNvGrpSpPr/>
          <p:nvPr/>
        </p:nvGrpSpPr>
        <p:grpSpPr>
          <a:xfrm>
            <a:off x="-417513"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4" name="Group 23"/>
          <p:cNvGrpSpPr/>
          <p:nvPr/>
        </p:nvGrpSpPr>
        <p:grpSpPr>
          <a:xfrm>
            <a:off x="800144" y="1699589"/>
            <a:ext cx="3674476" cy="3470421"/>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2"/>
          </a:xfrm>
        </p:spPr>
        <p:txBody>
          <a:bodyPr/>
          <a:lstStyle>
            <a:lvl1pPr>
              <a:defRPr>
                <a:solidFill>
                  <a:srgbClr val="FFFEFF"/>
                </a:solidFill>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11/1/17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48A87A34-81AB-432B-8DAE-1953F412C126}" type="datetimeFigureOut">
              <a:rPr lang="en-US" dirty="0"/>
              <a:t>11/1/17</a:t>
            </a:fld>
            <a:endParaRPr lang="en-US" dirty="0"/>
          </a:p>
        </p:txBody>
      </p:sp>
      <p:sp>
        <p:nvSpPr>
          <p:cNvPr id="3" name="Footer Placeholder 2"/>
          <p:cNvSpPr>
            <a:spLocks noGrp="1"/>
          </p:cNvSpPr>
          <p:nvPr>
            <p:ph type="ftr" sz="quarter" idx="11"/>
          </p:nvPr>
        </p:nvSpPr>
        <p:spPr>
          <a:xfrm>
            <a:off x="804672" y="6227064"/>
            <a:ext cx="10588752" cy="320040"/>
          </a:xfrm>
        </p:spPr>
        <p:txBody>
          <a:bodyPr/>
          <a:lstStyle/>
          <a:p>
            <a:endParaRPr lang="en-US" dirty="0"/>
          </a:p>
        </p:txBody>
      </p:sp>
      <p:sp>
        <p:nvSpPr>
          <p:cNvPr id="4" name="Slide Number Placeholder 3"/>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en-US"/>
              <a:t>Click to edit Master title style</a:t>
            </a:r>
            <a:endParaRPr lang="en-US" dirty="0"/>
          </a:p>
        </p:txBody>
      </p:sp>
      <p:sp>
        <p:nvSpPr>
          <p:cNvPr id="3" name="Content Placeholder 2"/>
          <p:cNvSpPr>
            <a:spLocks noGrp="1"/>
          </p:cNvSpPr>
          <p:nvPr>
            <p:ph idx="1"/>
          </p:nvPr>
        </p:nvSpPr>
        <p:spPr>
          <a:xfrm>
            <a:off x="5109983" y="802809"/>
            <a:ext cx="6275035" cy="5249940"/>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11/1/17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11/1/17</a:t>
            </a:fld>
            <a:endParaRPr lang="en-US" dirty="0"/>
          </a:p>
        </p:txBody>
      </p:sp>
      <p:sp>
        <p:nvSpPr>
          <p:cNvPr id="6" name="Footer Placeholder 5"/>
          <p:cNvSpPr>
            <a:spLocks noGrp="1"/>
          </p:cNvSpPr>
          <p:nvPr>
            <p:ph type="ftr" sz="quarter" idx="11"/>
          </p:nvPr>
        </p:nvSpPr>
        <p:spPr>
          <a:xfrm>
            <a:off x="804672" y="6227064"/>
            <a:ext cx="5942203" cy="320040"/>
          </a:xfrm>
        </p:spPr>
        <p:txBody>
          <a:bodyPr/>
          <a:lstStyle/>
          <a:p>
            <a:endParaRPr lang="en-US" dirty="0"/>
          </a:p>
        </p:txBody>
      </p:sp>
      <p:sp>
        <p:nvSpPr>
          <p:cNvPr id="7" name="Slide Number Placeholder 6"/>
          <p:cNvSpPr>
            <a:spLocks noGrp="1"/>
          </p:cNvSpPr>
          <p:nvPr>
            <p:ph type="sldNum" sz="quarter" idx="12"/>
          </p:nvPr>
        </p:nvSpPr>
        <p:spPr>
          <a:xfrm>
            <a:off x="5828377"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6</a:t>
            </a:r>
          </a:p>
          <a:p>
            <a:pPr lvl="6"/>
            <a:r>
              <a:rPr lang="en-US" dirty="0"/>
              <a:t>7</a:t>
            </a:r>
          </a:p>
          <a:p>
            <a:pPr lvl="7"/>
            <a:r>
              <a:rPr lang="en-US" dirty="0"/>
              <a:t>8</a:t>
            </a:r>
          </a:p>
          <a:p>
            <a:pPr lvl="8"/>
            <a:r>
              <a:rPr lang="en-US" dirty="0"/>
              <a:t>9</a:t>
            </a:r>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48A87A34-81AB-432B-8DAE-1953F412C126}" type="datetimeFigureOut">
              <a:rPr lang="en-US" dirty="0"/>
              <a:pPr/>
              <a:t>11/1/17</a:t>
            </a:fld>
            <a:endParaRPr lang="en-US" dirty="0"/>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319C3EF-C8E9-4ABB-B371-EB7E28148A18}"/>
              </a:ext>
            </a:extLst>
          </p:cNvPr>
          <p:cNvSpPr>
            <a:spLocks noGrp="1"/>
          </p:cNvSpPr>
          <p:nvPr>
            <p:ph type="ctrTitle"/>
          </p:nvPr>
        </p:nvSpPr>
        <p:spPr/>
        <p:txBody>
          <a:bodyPr/>
          <a:lstStyle/>
          <a:p>
            <a:r>
              <a:rPr lang="en-US" dirty="0"/>
              <a:t>Integumentary System</a:t>
            </a:r>
          </a:p>
        </p:txBody>
      </p:sp>
      <p:sp>
        <p:nvSpPr>
          <p:cNvPr id="3" name="Subtitle 2">
            <a:extLst>
              <a:ext uri="{FF2B5EF4-FFF2-40B4-BE49-F238E27FC236}">
                <a16:creationId xmlns:a16="http://schemas.microsoft.com/office/drawing/2014/main" xmlns="" id="{E67CDBDA-E751-41B6-9341-00087BF10E84}"/>
              </a:ext>
            </a:extLst>
          </p:cNvPr>
          <p:cNvSpPr>
            <a:spLocks noGrp="1"/>
          </p:cNvSpPr>
          <p:nvPr>
            <p:ph type="subTitle" idx="1"/>
          </p:nvPr>
        </p:nvSpPr>
        <p:spPr/>
        <p:txBody>
          <a:bodyPr/>
          <a:lstStyle/>
          <a:p>
            <a:r>
              <a:rPr lang="en-US" dirty="0"/>
              <a:t>Skin, Hair, Nails, Exocrine Glands</a:t>
            </a:r>
          </a:p>
        </p:txBody>
      </p:sp>
    </p:spTree>
    <p:extLst>
      <p:ext uri="{BB962C8B-B14F-4D97-AF65-F5344CB8AC3E}">
        <p14:creationId xmlns:p14="http://schemas.microsoft.com/office/powerpoint/2010/main" val="4445729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46806AE-C83A-47FD-B8E9-58507B00B563}"/>
              </a:ext>
            </a:extLst>
          </p:cNvPr>
          <p:cNvSpPr>
            <a:spLocks noGrp="1"/>
          </p:cNvSpPr>
          <p:nvPr>
            <p:ph type="title"/>
          </p:nvPr>
        </p:nvSpPr>
        <p:spPr/>
        <p:txBody>
          <a:bodyPr/>
          <a:lstStyle/>
          <a:p>
            <a:r>
              <a:rPr lang="en-US" dirty="0"/>
              <a:t>Subcutaneous/ Hypodermis</a:t>
            </a:r>
          </a:p>
        </p:txBody>
      </p:sp>
      <p:sp>
        <p:nvSpPr>
          <p:cNvPr id="3" name="Content Placeholder 2">
            <a:extLst>
              <a:ext uri="{FF2B5EF4-FFF2-40B4-BE49-F238E27FC236}">
                <a16:creationId xmlns:a16="http://schemas.microsoft.com/office/drawing/2014/main" xmlns="" id="{CFA423BF-F05D-4080-8914-4A883542CBB3}"/>
              </a:ext>
            </a:extLst>
          </p:cNvPr>
          <p:cNvSpPr>
            <a:spLocks noGrp="1"/>
          </p:cNvSpPr>
          <p:nvPr>
            <p:ph idx="1"/>
          </p:nvPr>
        </p:nvSpPr>
        <p:spPr>
          <a:xfrm>
            <a:off x="4607511" y="465834"/>
            <a:ext cx="7395099" cy="5248622"/>
          </a:xfrm>
        </p:spPr>
        <p:txBody>
          <a:bodyPr>
            <a:normAutofit lnSpcReduction="10000"/>
          </a:bodyPr>
          <a:lstStyle/>
          <a:p>
            <a:r>
              <a:rPr lang="en-US" sz="2400" dirty="0"/>
              <a:t>Made up of loose connective tissue and adipose tissue</a:t>
            </a:r>
          </a:p>
          <a:p>
            <a:r>
              <a:rPr lang="en-US" sz="2400" dirty="0"/>
              <a:t>“The Deeper Layer”</a:t>
            </a:r>
          </a:p>
          <a:p>
            <a:r>
              <a:rPr lang="en-US" sz="2400" dirty="0"/>
              <a:t>It binds the skin to underlying organs</a:t>
            </a:r>
          </a:p>
          <a:p>
            <a:r>
              <a:rPr lang="en-US" sz="2400" dirty="0"/>
              <a:t>The fibers are continuous with the dermis, so there is no boundary between the dermis and hypodermis</a:t>
            </a:r>
          </a:p>
          <a:p>
            <a:r>
              <a:rPr lang="en-US" sz="2400" dirty="0"/>
              <a:t>Adipose insulates, conserves body heat, prevents entrance of heat from the outside</a:t>
            </a:r>
          </a:p>
          <a:p>
            <a:r>
              <a:rPr lang="en-US" sz="2400" dirty="0"/>
              <a:t>Contains major blood vessels that supply the skin and adipose tissue</a:t>
            </a:r>
          </a:p>
        </p:txBody>
      </p:sp>
    </p:spTree>
    <p:extLst>
      <p:ext uri="{BB962C8B-B14F-4D97-AF65-F5344CB8AC3E}">
        <p14:creationId xmlns:p14="http://schemas.microsoft.com/office/powerpoint/2010/main" val="403881704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F375815-2B63-4348-B84E-3C2CD6641EAF}"/>
              </a:ext>
            </a:extLst>
          </p:cNvPr>
          <p:cNvSpPr>
            <a:spLocks noGrp="1"/>
          </p:cNvSpPr>
          <p:nvPr>
            <p:ph type="title"/>
          </p:nvPr>
        </p:nvSpPr>
        <p:spPr/>
        <p:txBody>
          <a:bodyPr/>
          <a:lstStyle/>
          <a:p>
            <a:r>
              <a:rPr lang="en-US" dirty="0"/>
              <a:t>Layers of Skin</a:t>
            </a:r>
          </a:p>
        </p:txBody>
      </p:sp>
      <p:sp>
        <p:nvSpPr>
          <p:cNvPr id="3" name="Content Placeholder 2">
            <a:extLst>
              <a:ext uri="{FF2B5EF4-FFF2-40B4-BE49-F238E27FC236}">
                <a16:creationId xmlns:a16="http://schemas.microsoft.com/office/drawing/2014/main" xmlns="" id="{C9CA00E5-DEB1-47D1-9CBD-C24CCFCEB6B8}"/>
              </a:ext>
            </a:extLst>
          </p:cNvPr>
          <p:cNvSpPr>
            <a:spLocks noGrp="1"/>
          </p:cNvSpPr>
          <p:nvPr>
            <p:ph idx="1"/>
          </p:nvPr>
        </p:nvSpPr>
        <p:spPr/>
        <p:txBody>
          <a:bodyPr>
            <a:normAutofit/>
          </a:bodyPr>
          <a:lstStyle/>
          <a:p>
            <a:r>
              <a:rPr lang="en-US" sz="2800" dirty="0"/>
              <a:t>Stratum </a:t>
            </a:r>
            <a:r>
              <a:rPr lang="en-US" sz="2800" dirty="0" err="1"/>
              <a:t>Corneum</a:t>
            </a:r>
            <a:endParaRPr lang="en-US" sz="2800" dirty="0"/>
          </a:p>
          <a:p>
            <a:pPr lvl="1"/>
            <a:r>
              <a:rPr lang="en-US" sz="2400" dirty="0"/>
              <a:t>Layer of flat dead cells filled with keratin</a:t>
            </a:r>
          </a:p>
          <a:p>
            <a:r>
              <a:rPr lang="en-US" sz="2800" dirty="0"/>
              <a:t>Stratum Basale</a:t>
            </a:r>
          </a:p>
          <a:p>
            <a:pPr lvl="1"/>
            <a:r>
              <a:rPr lang="en-US" sz="2400" dirty="0"/>
              <a:t>Single layer of cuboidal and columnar cells that undergo mitosis and become the cells of more superficial layers</a:t>
            </a:r>
          </a:p>
          <a:p>
            <a:pPr lvl="2"/>
            <a:r>
              <a:rPr lang="en-US" sz="2000" dirty="0"/>
              <a:t>This is where cell-division is </a:t>
            </a:r>
            <a:r>
              <a:rPr lang="en-US" sz="2000" dirty="0" err="1"/>
              <a:t>occuring</a:t>
            </a:r>
            <a:endParaRPr lang="en-US" sz="2000" dirty="0"/>
          </a:p>
        </p:txBody>
      </p:sp>
    </p:spTree>
    <p:extLst>
      <p:ext uri="{BB962C8B-B14F-4D97-AF65-F5344CB8AC3E}">
        <p14:creationId xmlns:p14="http://schemas.microsoft.com/office/powerpoint/2010/main" val="18704745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818C944-5A57-4270-9853-9D141391A56F}"/>
              </a:ext>
            </a:extLst>
          </p:cNvPr>
          <p:cNvSpPr>
            <a:spLocks noGrp="1"/>
          </p:cNvSpPr>
          <p:nvPr>
            <p:ph type="title"/>
          </p:nvPr>
        </p:nvSpPr>
        <p:spPr/>
        <p:txBody>
          <a:bodyPr/>
          <a:lstStyle/>
          <a:p>
            <a:r>
              <a:rPr lang="en-US" dirty="0"/>
              <a:t>Dividing Cells</a:t>
            </a:r>
          </a:p>
        </p:txBody>
      </p:sp>
      <p:sp>
        <p:nvSpPr>
          <p:cNvPr id="3" name="Content Placeholder 2">
            <a:extLst>
              <a:ext uri="{FF2B5EF4-FFF2-40B4-BE49-F238E27FC236}">
                <a16:creationId xmlns:a16="http://schemas.microsoft.com/office/drawing/2014/main" xmlns="" id="{4C18D08B-B6EE-44FE-90E4-A6493D93B764}"/>
              </a:ext>
            </a:extLst>
          </p:cNvPr>
          <p:cNvSpPr>
            <a:spLocks noGrp="1"/>
          </p:cNvSpPr>
          <p:nvPr>
            <p:ph idx="1"/>
          </p:nvPr>
        </p:nvSpPr>
        <p:spPr>
          <a:xfrm>
            <a:off x="4572471" y="150920"/>
            <a:ext cx="7171207" cy="3690348"/>
          </a:xfrm>
        </p:spPr>
        <p:txBody>
          <a:bodyPr>
            <a:normAutofit/>
          </a:bodyPr>
          <a:lstStyle/>
          <a:p>
            <a:r>
              <a:rPr lang="en-US" sz="2000" dirty="0"/>
              <a:t>Stratified squamous epithelial cells divide closer to the dermis where there is a blood supply and then are pushed closer to surface as they get older</a:t>
            </a:r>
          </a:p>
          <a:p>
            <a:r>
              <a:rPr lang="en-US" sz="2000" dirty="0"/>
              <a:t>Closer to the surface = Further from nutrient source</a:t>
            </a:r>
          </a:p>
          <a:p>
            <a:pPr lvl="1"/>
            <a:r>
              <a:rPr lang="en-US" sz="1800" dirty="0"/>
              <a:t>So they die</a:t>
            </a:r>
          </a:p>
          <a:p>
            <a:r>
              <a:rPr lang="en-US" sz="2000" dirty="0"/>
              <a:t>The process of old cells hardening is…</a:t>
            </a:r>
          </a:p>
          <a:p>
            <a:pPr lvl="1"/>
            <a:r>
              <a:rPr lang="en-US" sz="1800" dirty="0"/>
              <a:t>KERATINIZATION</a:t>
            </a:r>
          </a:p>
          <a:p>
            <a:r>
              <a:rPr lang="en-US" sz="2000" dirty="0"/>
              <a:t>Keratin is a protein that is tough, fibrous, waterproof</a:t>
            </a:r>
          </a:p>
        </p:txBody>
      </p:sp>
      <p:pic>
        <p:nvPicPr>
          <p:cNvPr id="2050" name="Picture 2" descr="Image result for division of cells skin">
            <a:extLst>
              <a:ext uri="{FF2B5EF4-FFF2-40B4-BE49-F238E27FC236}">
                <a16:creationId xmlns:a16="http://schemas.microsoft.com/office/drawing/2014/main" xmlns="" id="{AF441250-9AEC-490D-AD1A-21038DD468A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04847" y="3690348"/>
            <a:ext cx="8787153" cy="28009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0469885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1D4A7FD-7586-4734-9BF1-EEFC6EBB4944}"/>
              </a:ext>
            </a:extLst>
          </p:cNvPr>
          <p:cNvSpPr>
            <a:spLocks noGrp="1"/>
          </p:cNvSpPr>
          <p:nvPr>
            <p:ph type="title"/>
          </p:nvPr>
        </p:nvSpPr>
        <p:spPr/>
        <p:txBody>
          <a:bodyPr/>
          <a:lstStyle/>
          <a:p>
            <a:r>
              <a:rPr lang="en-US" dirty="0"/>
              <a:t>Melanocytes</a:t>
            </a:r>
          </a:p>
        </p:txBody>
      </p:sp>
      <p:sp>
        <p:nvSpPr>
          <p:cNvPr id="3" name="Content Placeholder 2">
            <a:extLst>
              <a:ext uri="{FF2B5EF4-FFF2-40B4-BE49-F238E27FC236}">
                <a16:creationId xmlns:a16="http://schemas.microsoft.com/office/drawing/2014/main" xmlns="" id="{474E5A99-0E74-4E3B-95CF-B25C1AE9A801}"/>
              </a:ext>
            </a:extLst>
          </p:cNvPr>
          <p:cNvSpPr>
            <a:spLocks noGrp="1"/>
          </p:cNvSpPr>
          <p:nvPr>
            <p:ph idx="1"/>
          </p:nvPr>
        </p:nvSpPr>
        <p:spPr>
          <a:xfrm>
            <a:off x="4616388" y="550416"/>
            <a:ext cx="7439487" cy="5501392"/>
          </a:xfrm>
        </p:spPr>
        <p:txBody>
          <a:bodyPr>
            <a:normAutofit lnSpcReduction="10000"/>
          </a:bodyPr>
          <a:lstStyle/>
          <a:p>
            <a:r>
              <a:rPr lang="en-US" sz="2000" dirty="0"/>
              <a:t>Cells that produce melanin</a:t>
            </a:r>
          </a:p>
          <a:p>
            <a:r>
              <a:rPr lang="en-US" sz="2000" dirty="0"/>
              <a:t>Melanin</a:t>
            </a:r>
          </a:p>
          <a:p>
            <a:pPr lvl="1"/>
            <a:r>
              <a:rPr lang="en-US" sz="1800" dirty="0"/>
              <a:t>Dark pigment that provides skin color</a:t>
            </a:r>
          </a:p>
          <a:p>
            <a:pPr lvl="1"/>
            <a:r>
              <a:rPr lang="en-US" sz="1800" dirty="0"/>
              <a:t>Difference in skin color due to different amounts of melanin produced by melanocytes, even though everyone has the same number of melanocytes</a:t>
            </a:r>
          </a:p>
          <a:p>
            <a:r>
              <a:rPr lang="en-US" sz="2000" dirty="0"/>
              <a:t>Melanocytes are located in the deeper cells of epidermis and connective tissue of the dermis </a:t>
            </a:r>
          </a:p>
          <a:p>
            <a:r>
              <a:rPr lang="en-US" sz="2000" dirty="0"/>
              <a:t>It absorbs light energy to protect the deeper cell layers of UV radiation in the sun</a:t>
            </a:r>
          </a:p>
          <a:p>
            <a:r>
              <a:rPr lang="en-US" sz="2000" dirty="0"/>
              <a:t>Skin color is mostly genetic, but environmental and physiological factors can influence skin color.</a:t>
            </a:r>
          </a:p>
          <a:p>
            <a:r>
              <a:rPr lang="en-US" sz="2000" dirty="0"/>
              <a:t>Darker skin color is due to an abundant production of melanin.</a:t>
            </a:r>
          </a:p>
        </p:txBody>
      </p:sp>
    </p:spTree>
    <p:extLst>
      <p:ext uri="{BB962C8B-B14F-4D97-AF65-F5344CB8AC3E}">
        <p14:creationId xmlns:p14="http://schemas.microsoft.com/office/powerpoint/2010/main" val="142681947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B91FA3E-D8A6-423C-AEB5-437F358A150C}"/>
              </a:ext>
            </a:extLst>
          </p:cNvPr>
          <p:cNvSpPr>
            <a:spLocks noGrp="1"/>
          </p:cNvSpPr>
          <p:nvPr>
            <p:ph type="title"/>
          </p:nvPr>
        </p:nvSpPr>
        <p:spPr/>
        <p:txBody>
          <a:bodyPr/>
          <a:lstStyle/>
          <a:p>
            <a:r>
              <a:rPr lang="en-US" dirty="0"/>
              <a:t>Hair</a:t>
            </a:r>
          </a:p>
        </p:txBody>
      </p:sp>
      <p:sp>
        <p:nvSpPr>
          <p:cNvPr id="3" name="Content Placeholder 2">
            <a:extLst>
              <a:ext uri="{FF2B5EF4-FFF2-40B4-BE49-F238E27FC236}">
                <a16:creationId xmlns:a16="http://schemas.microsoft.com/office/drawing/2014/main" xmlns="" id="{4ED7FB66-80B1-4C52-B9A5-60FAF95D39D9}"/>
              </a:ext>
            </a:extLst>
          </p:cNvPr>
          <p:cNvSpPr>
            <a:spLocks noGrp="1"/>
          </p:cNvSpPr>
          <p:nvPr>
            <p:ph idx="1"/>
          </p:nvPr>
        </p:nvSpPr>
        <p:spPr>
          <a:xfrm>
            <a:off x="4545366" y="0"/>
            <a:ext cx="7646633" cy="6454066"/>
          </a:xfrm>
        </p:spPr>
        <p:txBody>
          <a:bodyPr>
            <a:normAutofit fontScale="92500" lnSpcReduction="10000"/>
          </a:bodyPr>
          <a:lstStyle/>
          <a:p>
            <a:r>
              <a:rPr lang="en-US" sz="2400" dirty="0"/>
              <a:t>Hair is composed of dead epidermal cells</a:t>
            </a:r>
          </a:p>
          <a:p>
            <a:r>
              <a:rPr lang="en-US" sz="2400" dirty="0"/>
              <a:t>Location: All surfaces of skin</a:t>
            </a:r>
          </a:p>
          <a:p>
            <a:pPr lvl="1"/>
            <a:r>
              <a:rPr lang="en-US" sz="2000" dirty="0"/>
              <a:t>Except:</a:t>
            </a:r>
          </a:p>
          <a:p>
            <a:pPr lvl="2"/>
            <a:r>
              <a:rPr lang="en-US" sz="1800" dirty="0"/>
              <a:t>Palms</a:t>
            </a:r>
          </a:p>
          <a:p>
            <a:pPr lvl="2"/>
            <a:r>
              <a:rPr lang="en-US" sz="1800" dirty="0"/>
              <a:t>Soles</a:t>
            </a:r>
          </a:p>
          <a:p>
            <a:pPr lvl="2"/>
            <a:r>
              <a:rPr lang="en-US" sz="1800" dirty="0"/>
              <a:t>Lips</a:t>
            </a:r>
          </a:p>
          <a:p>
            <a:pPr lvl="2"/>
            <a:r>
              <a:rPr lang="en-US" sz="1800" dirty="0"/>
              <a:t>Nipples</a:t>
            </a:r>
          </a:p>
          <a:p>
            <a:pPr lvl="2"/>
            <a:r>
              <a:rPr lang="en-US" sz="1800" dirty="0"/>
              <a:t>Parts of external reproductive structures</a:t>
            </a:r>
          </a:p>
          <a:p>
            <a:r>
              <a:rPr lang="en-US" sz="2400" dirty="0"/>
              <a:t>Hair follicle</a:t>
            </a:r>
          </a:p>
          <a:p>
            <a:pPr lvl="1"/>
            <a:r>
              <a:rPr lang="en-US" sz="2000" dirty="0"/>
              <a:t>Where hair develops from; tube-like depression; extend from surface into dermis</a:t>
            </a:r>
          </a:p>
          <a:p>
            <a:r>
              <a:rPr lang="en-US" sz="2400" dirty="0"/>
              <a:t>Arrector Pili Muscle</a:t>
            </a:r>
          </a:p>
          <a:p>
            <a:pPr lvl="1"/>
            <a:r>
              <a:rPr lang="en-US" sz="2000" dirty="0"/>
              <a:t>Bundle of smooth muscle cells attached to each hair follicle</a:t>
            </a:r>
          </a:p>
          <a:p>
            <a:pPr lvl="2"/>
            <a:r>
              <a:rPr lang="en-US" sz="1800" dirty="0"/>
              <a:t>Short hair in follicle stands on end when the muscle contracts</a:t>
            </a:r>
          </a:p>
          <a:p>
            <a:pPr lvl="2"/>
            <a:r>
              <a:rPr lang="en-US" sz="1800" dirty="0"/>
              <a:t>If someone is sad or cold the arrector pilus muscle contracts causing goosebumps.</a:t>
            </a:r>
          </a:p>
        </p:txBody>
      </p:sp>
    </p:spTree>
    <p:extLst>
      <p:ext uri="{BB962C8B-B14F-4D97-AF65-F5344CB8AC3E}">
        <p14:creationId xmlns:p14="http://schemas.microsoft.com/office/powerpoint/2010/main" val="127436148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10" end="10"/>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11" end="11"/>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
                                            <p:txEl>
                                              <p:pRg st="12" end="12"/>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C43F259-5B55-4C90-8278-20AD7E545315}"/>
              </a:ext>
            </a:extLst>
          </p:cNvPr>
          <p:cNvSpPr>
            <a:spLocks noGrp="1"/>
          </p:cNvSpPr>
          <p:nvPr>
            <p:ph type="title"/>
          </p:nvPr>
        </p:nvSpPr>
        <p:spPr/>
        <p:txBody>
          <a:bodyPr/>
          <a:lstStyle/>
          <a:p>
            <a:r>
              <a:rPr lang="en-US" dirty="0"/>
              <a:t>Hair Color</a:t>
            </a:r>
          </a:p>
        </p:txBody>
      </p:sp>
      <p:sp>
        <p:nvSpPr>
          <p:cNvPr id="3" name="Content Placeholder 2">
            <a:extLst>
              <a:ext uri="{FF2B5EF4-FFF2-40B4-BE49-F238E27FC236}">
                <a16:creationId xmlns:a16="http://schemas.microsoft.com/office/drawing/2014/main" xmlns="" id="{37749218-C2A5-40E1-99C3-3DFB706EA28E}"/>
              </a:ext>
            </a:extLst>
          </p:cNvPr>
          <p:cNvSpPr>
            <a:spLocks noGrp="1"/>
          </p:cNvSpPr>
          <p:nvPr>
            <p:ph idx="1"/>
          </p:nvPr>
        </p:nvSpPr>
        <p:spPr/>
        <p:txBody>
          <a:bodyPr>
            <a:normAutofit/>
          </a:bodyPr>
          <a:lstStyle/>
          <a:p>
            <a:endParaRPr lang="en-US" sz="2400" dirty="0"/>
          </a:p>
        </p:txBody>
      </p:sp>
    </p:spTree>
    <p:extLst>
      <p:ext uri="{BB962C8B-B14F-4D97-AF65-F5344CB8AC3E}">
        <p14:creationId xmlns:p14="http://schemas.microsoft.com/office/powerpoint/2010/main" val="14688646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5F53936-25C2-440D-B53A-A6D22B2F6072}"/>
              </a:ext>
            </a:extLst>
          </p:cNvPr>
          <p:cNvSpPr>
            <a:spLocks noGrp="1"/>
          </p:cNvSpPr>
          <p:nvPr>
            <p:ph type="title"/>
          </p:nvPr>
        </p:nvSpPr>
        <p:spPr/>
        <p:txBody>
          <a:bodyPr/>
          <a:lstStyle/>
          <a:p>
            <a:r>
              <a:rPr lang="en-US" dirty="0"/>
              <a:t>Sebaceous Glands</a:t>
            </a:r>
          </a:p>
        </p:txBody>
      </p:sp>
      <p:sp>
        <p:nvSpPr>
          <p:cNvPr id="3" name="Content Placeholder 2">
            <a:extLst>
              <a:ext uri="{FF2B5EF4-FFF2-40B4-BE49-F238E27FC236}">
                <a16:creationId xmlns:a16="http://schemas.microsoft.com/office/drawing/2014/main" xmlns="" id="{0E86F705-A56A-4CB1-9F3A-0BCB5DE401D2}"/>
              </a:ext>
            </a:extLst>
          </p:cNvPr>
          <p:cNvSpPr>
            <a:spLocks noGrp="1"/>
          </p:cNvSpPr>
          <p:nvPr>
            <p:ph idx="1"/>
          </p:nvPr>
        </p:nvSpPr>
        <p:spPr/>
        <p:txBody>
          <a:bodyPr>
            <a:normAutofit/>
          </a:bodyPr>
          <a:lstStyle/>
          <a:p>
            <a:r>
              <a:rPr lang="en-US" sz="2800" dirty="0"/>
              <a:t>What type of glands are these?</a:t>
            </a:r>
          </a:p>
          <a:p>
            <a:pPr lvl="1"/>
            <a:r>
              <a:rPr lang="en-US" sz="2400" dirty="0"/>
              <a:t>Holocrine Glands</a:t>
            </a:r>
          </a:p>
          <a:p>
            <a:r>
              <a:rPr lang="en-US" sz="2800" dirty="0"/>
              <a:t>They secrete sebum; an oily mixture of fatty material and cellular debris</a:t>
            </a:r>
          </a:p>
          <a:p>
            <a:r>
              <a:rPr lang="en-US" sz="2800" dirty="0"/>
              <a:t>Sebum keeps the skin soft, pliable, and waterproof</a:t>
            </a:r>
          </a:p>
        </p:txBody>
      </p:sp>
    </p:spTree>
    <p:extLst>
      <p:ext uri="{BB962C8B-B14F-4D97-AF65-F5344CB8AC3E}">
        <p14:creationId xmlns:p14="http://schemas.microsoft.com/office/powerpoint/2010/main" val="40674190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335712F-A3A1-4DC3-9A01-86C60B9487FD}"/>
              </a:ext>
            </a:extLst>
          </p:cNvPr>
          <p:cNvSpPr>
            <a:spLocks noGrp="1"/>
          </p:cNvSpPr>
          <p:nvPr>
            <p:ph type="title"/>
          </p:nvPr>
        </p:nvSpPr>
        <p:spPr/>
        <p:txBody>
          <a:bodyPr/>
          <a:lstStyle/>
          <a:p>
            <a:r>
              <a:rPr lang="en-US" dirty="0"/>
              <a:t>Nails	</a:t>
            </a:r>
          </a:p>
        </p:txBody>
      </p:sp>
      <p:sp>
        <p:nvSpPr>
          <p:cNvPr id="3" name="Content Placeholder 2">
            <a:extLst>
              <a:ext uri="{FF2B5EF4-FFF2-40B4-BE49-F238E27FC236}">
                <a16:creationId xmlns:a16="http://schemas.microsoft.com/office/drawing/2014/main" xmlns="" id="{CED9353D-985A-405F-AFEA-C9342D8B6116}"/>
              </a:ext>
            </a:extLst>
          </p:cNvPr>
          <p:cNvSpPr>
            <a:spLocks noGrp="1"/>
          </p:cNvSpPr>
          <p:nvPr>
            <p:ph idx="1"/>
          </p:nvPr>
        </p:nvSpPr>
        <p:spPr/>
        <p:txBody>
          <a:bodyPr>
            <a:normAutofit/>
          </a:bodyPr>
          <a:lstStyle/>
          <a:p>
            <a:r>
              <a:rPr lang="en-US" sz="2400" dirty="0"/>
              <a:t>Location: On the ends of fingers and toes</a:t>
            </a:r>
          </a:p>
          <a:p>
            <a:r>
              <a:rPr lang="en-US" sz="2400" dirty="0"/>
              <a:t>They are keratinized stratified squamous epithelial cells with very hard keratin</a:t>
            </a:r>
          </a:p>
          <a:p>
            <a:endParaRPr lang="en-US" sz="2400" dirty="0"/>
          </a:p>
        </p:txBody>
      </p:sp>
    </p:spTree>
    <p:extLst>
      <p:ext uri="{BB962C8B-B14F-4D97-AF65-F5344CB8AC3E}">
        <p14:creationId xmlns:p14="http://schemas.microsoft.com/office/powerpoint/2010/main" val="290011602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E89E8A1-283D-4287-885E-D614DF48CD26}"/>
              </a:ext>
            </a:extLst>
          </p:cNvPr>
          <p:cNvSpPr>
            <a:spLocks noGrp="1"/>
          </p:cNvSpPr>
          <p:nvPr>
            <p:ph type="title"/>
          </p:nvPr>
        </p:nvSpPr>
        <p:spPr/>
        <p:txBody>
          <a:bodyPr/>
          <a:lstStyle/>
          <a:p>
            <a:r>
              <a:rPr lang="en-US" dirty="0"/>
              <a:t>Sweat Glands</a:t>
            </a:r>
          </a:p>
        </p:txBody>
      </p:sp>
      <p:sp>
        <p:nvSpPr>
          <p:cNvPr id="3" name="Content Placeholder 2">
            <a:extLst>
              <a:ext uri="{FF2B5EF4-FFF2-40B4-BE49-F238E27FC236}">
                <a16:creationId xmlns:a16="http://schemas.microsoft.com/office/drawing/2014/main" xmlns="" id="{2F5AD36C-D579-4175-88BA-A0E6E9C263FF}"/>
              </a:ext>
            </a:extLst>
          </p:cNvPr>
          <p:cNvSpPr>
            <a:spLocks noGrp="1"/>
          </p:cNvSpPr>
          <p:nvPr>
            <p:ph idx="1"/>
          </p:nvPr>
        </p:nvSpPr>
        <p:spPr>
          <a:xfrm>
            <a:off x="4563122" y="320041"/>
            <a:ext cx="7537141" cy="6516209"/>
          </a:xfrm>
        </p:spPr>
        <p:txBody>
          <a:bodyPr>
            <a:normAutofit/>
          </a:bodyPr>
          <a:lstStyle/>
          <a:p>
            <a:r>
              <a:rPr lang="en-US" sz="2000" dirty="0"/>
              <a:t>Exocrine glands</a:t>
            </a:r>
          </a:p>
          <a:p>
            <a:r>
              <a:rPr lang="en-US" sz="2000" dirty="0"/>
              <a:t>Tiny tubes that originate as ball-shaped coil in deeper dermis or superficial subcutaneous layer; the coiled portion is closed and lined with sweat-secreting epithelial cells</a:t>
            </a:r>
          </a:p>
          <a:p>
            <a:r>
              <a:rPr lang="en-US" sz="2000" dirty="0"/>
              <a:t>They respond to body temperature and environmental heat or exercise. </a:t>
            </a:r>
          </a:p>
          <a:p>
            <a:r>
              <a:rPr lang="en-US" sz="2000" dirty="0"/>
              <a:t>Sweat is carried away through a duct that opens to the surface (this is called a PORE)</a:t>
            </a:r>
          </a:p>
          <a:p>
            <a:endParaRPr lang="en-US" sz="2000" dirty="0"/>
          </a:p>
          <a:p>
            <a:r>
              <a:rPr lang="en-US" sz="2000" dirty="0"/>
              <a:t>Sweat: Mostly water, but small amount of salt and wastes (such as urea and uric acid)</a:t>
            </a:r>
          </a:p>
          <a:p>
            <a:r>
              <a:rPr lang="en-US" sz="2000" dirty="0"/>
              <a:t>Eccrine: the main sweat glands (most numerous)</a:t>
            </a:r>
          </a:p>
          <a:p>
            <a:r>
              <a:rPr lang="en-US" sz="2000" dirty="0"/>
              <a:t>Apocrine: active when person is upset, frightened, or in pain (Most numerous in axillary regions and groin; usually connect to hair follicles)</a:t>
            </a:r>
          </a:p>
          <a:p>
            <a:endParaRPr lang="en-US" sz="2000" dirty="0"/>
          </a:p>
        </p:txBody>
      </p:sp>
    </p:spTree>
    <p:extLst>
      <p:ext uri="{BB962C8B-B14F-4D97-AF65-F5344CB8AC3E}">
        <p14:creationId xmlns:p14="http://schemas.microsoft.com/office/powerpoint/2010/main" val="281303628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851E43E-95BC-42C0-B030-21F607306011}"/>
              </a:ext>
            </a:extLst>
          </p:cNvPr>
          <p:cNvSpPr>
            <a:spLocks noGrp="1"/>
          </p:cNvSpPr>
          <p:nvPr>
            <p:ph type="title"/>
          </p:nvPr>
        </p:nvSpPr>
        <p:spPr/>
        <p:txBody>
          <a:bodyPr/>
          <a:lstStyle/>
          <a:p>
            <a:r>
              <a:rPr lang="en-US" dirty="0"/>
              <a:t>Nerve Receptors</a:t>
            </a:r>
          </a:p>
        </p:txBody>
      </p:sp>
      <p:sp>
        <p:nvSpPr>
          <p:cNvPr id="3" name="Content Placeholder 2">
            <a:extLst>
              <a:ext uri="{FF2B5EF4-FFF2-40B4-BE49-F238E27FC236}">
                <a16:creationId xmlns:a16="http://schemas.microsoft.com/office/drawing/2014/main" xmlns="" id="{86011F20-23BD-4D55-81E3-BACF1CBC0BFA}"/>
              </a:ext>
            </a:extLst>
          </p:cNvPr>
          <p:cNvSpPr>
            <a:spLocks noGrp="1"/>
          </p:cNvSpPr>
          <p:nvPr>
            <p:ph idx="1"/>
          </p:nvPr>
        </p:nvSpPr>
        <p:spPr>
          <a:xfrm>
            <a:off x="4545367" y="803186"/>
            <a:ext cx="7572652" cy="5248622"/>
          </a:xfrm>
        </p:spPr>
        <p:txBody>
          <a:bodyPr>
            <a:normAutofit/>
          </a:bodyPr>
          <a:lstStyle/>
          <a:p>
            <a:r>
              <a:rPr lang="en-US" sz="2800" dirty="0"/>
              <a:t>Pacinian Corpuscle</a:t>
            </a:r>
          </a:p>
          <a:p>
            <a:pPr lvl="1"/>
            <a:r>
              <a:rPr lang="en-US" sz="2400" dirty="0"/>
              <a:t>Detects vibrations and heavy touch sensations and send impulses off to the brain.</a:t>
            </a:r>
          </a:p>
          <a:p>
            <a:r>
              <a:rPr lang="en-US" sz="2800" dirty="0"/>
              <a:t>Meissner’s Corpuscle</a:t>
            </a:r>
          </a:p>
          <a:p>
            <a:pPr lvl="1"/>
            <a:r>
              <a:rPr lang="en-US" sz="2400" dirty="0"/>
              <a:t>Detect light touch sensations and dispatch impulses for interpretation</a:t>
            </a:r>
          </a:p>
        </p:txBody>
      </p:sp>
    </p:spTree>
    <p:extLst>
      <p:ext uri="{BB962C8B-B14F-4D97-AF65-F5344CB8AC3E}">
        <p14:creationId xmlns:p14="http://schemas.microsoft.com/office/powerpoint/2010/main" val="11131297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Image result for sticky note">
            <a:extLst>
              <a:ext uri="{FF2B5EF4-FFF2-40B4-BE49-F238E27FC236}">
                <a16:creationId xmlns:a16="http://schemas.microsoft.com/office/drawing/2014/main" xmlns="" id="{7D686FC1-A12C-4FB9-AB23-58572D0B8DC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55240" y="3079170"/>
            <a:ext cx="3736760" cy="373676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xmlns="" id="{E5EB19FB-54F9-4786-A4DD-3CD3BA363F68}"/>
              </a:ext>
            </a:extLst>
          </p:cNvPr>
          <p:cNvSpPr>
            <a:spLocks noGrp="1"/>
          </p:cNvSpPr>
          <p:nvPr>
            <p:ph type="title"/>
          </p:nvPr>
        </p:nvSpPr>
        <p:spPr/>
        <p:txBody>
          <a:bodyPr/>
          <a:lstStyle/>
          <a:p>
            <a:r>
              <a:rPr lang="en-US" dirty="0"/>
              <a:t>Sticky Notes!</a:t>
            </a:r>
          </a:p>
        </p:txBody>
      </p:sp>
      <p:sp>
        <p:nvSpPr>
          <p:cNvPr id="3" name="Content Placeholder 2">
            <a:extLst>
              <a:ext uri="{FF2B5EF4-FFF2-40B4-BE49-F238E27FC236}">
                <a16:creationId xmlns:a16="http://schemas.microsoft.com/office/drawing/2014/main" xmlns="" id="{77C701F3-C30A-4E4F-B31A-C678BD98705F}"/>
              </a:ext>
            </a:extLst>
          </p:cNvPr>
          <p:cNvSpPr>
            <a:spLocks noGrp="1"/>
          </p:cNvSpPr>
          <p:nvPr>
            <p:ph idx="1"/>
          </p:nvPr>
        </p:nvSpPr>
        <p:spPr>
          <a:xfrm>
            <a:off x="4634144" y="106532"/>
            <a:ext cx="7474997" cy="5945276"/>
          </a:xfrm>
        </p:spPr>
        <p:txBody>
          <a:bodyPr>
            <a:normAutofit/>
          </a:bodyPr>
          <a:lstStyle/>
          <a:p>
            <a:r>
              <a:rPr lang="en-US" sz="2400" dirty="0"/>
              <a:t>Write </a:t>
            </a:r>
            <a:r>
              <a:rPr lang="en-US" sz="2400" b="1" i="1" dirty="0"/>
              <a:t>one thing </a:t>
            </a:r>
            <a:r>
              <a:rPr lang="en-US" sz="2400" dirty="0"/>
              <a:t>per sticky note. You may use as many sticky notes as you need. Can be complete sentences or just a word/phrase.</a:t>
            </a:r>
          </a:p>
          <a:p>
            <a:r>
              <a:rPr lang="en-US" sz="2400" dirty="0"/>
              <a:t>Once you have written sticky notes put them on the board in the categories.</a:t>
            </a:r>
          </a:p>
          <a:p>
            <a:r>
              <a:rPr lang="en-US" sz="2400" dirty="0"/>
              <a:t>Categories include…</a:t>
            </a:r>
          </a:p>
          <a:p>
            <a:pPr lvl="1"/>
            <a:r>
              <a:rPr lang="en-US" sz="2000" dirty="0"/>
              <a:t>Functions</a:t>
            </a:r>
          </a:p>
          <a:p>
            <a:pPr lvl="1"/>
            <a:r>
              <a:rPr lang="en-US" sz="2000" dirty="0"/>
              <a:t>Locations</a:t>
            </a:r>
          </a:p>
          <a:p>
            <a:pPr lvl="1"/>
            <a:r>
              <a:rPr lang="en-US" sz="2000" dirty="0"/>
              <a:t>Basic Facts</a:t>
            </a:r>
          </a:p>
          <a:p>
            <a:pPr lvl="1"/>
            <a:r>
              <a:rPr lang="en-US" sz="2000" dirty="0"/>
              <a:t>Interesting Facts</a:t>
            </a:r>
          </a:p>
          <a:p>
            <a:pPr lvl="1"/>
            <a:r>
              <a:rPr lang="en-US" sz="2000" dirty="0"/>
              <a:t>Questions you have!</a:t>
            </a:r>
          </a:p>
        </p:txBody>
      </p:sp>
    </p:spTree>
    <p:extLst>
      <p:ext uri="{BB962C8B-B14F-4D97-AF65-F5344CB8AC3E}">
        <p14:creationId xmlns:p14="http://schemas.microsoft.com/office/powerpoint/2010/main" val="41201966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A37BD8F-9E86-4E46-8ED6-3C9B388D438C}"/>
              </a:ext>
            </a:extLst>
          </p:cNvPr>
          <p:cNvSpPr>
            <a:spLocks noGrp="1"/>
          </p:cNvSpPr>
          <p:nvPr>
            <p:ph type="title"/>
          </p:nvPr>
        </p:nvSpPr>
        <p:spPr/>
        <p:txBody>
          <a:bodyPr/>
          <a:lstStyle/>
          <a:p>
            <a:r>
              <a:rPr lang="en-US" dirty="0"/>
              <a:t>Skin Disorders &amp; Conditions Project</a:t>
            </a:r>
          </a:p>
        </p:txBody>
      </p:sp>
      <p:sp>
        <p:nvSpPr>
          <p:cNvPr id="3" name="Content Placeholder 2">
            <a:extLst>
              <a:ext uri="{FF2B5EF4-FFF2-40B4-BE49-F238E27FC236}">
                <a16:creationId xmlns:a16="http://schemas.microsoft.com/office/drawing/2014/main" xmlns="" id="{C5FF2C8F-821E-4EFA-93B8-29C6490F92C3}"/>
              </a:ext>
            </a:extLst>
          </p:cNvPr>
          <p:cNvSpPr>
            <a:spLocks noGrp="1"/>
          </p:cNvSpPr>
          <p:nvPr>
            <p:ph idx="1"/>
          </p:nvPr>
        </p:nvSpPr>
        <p:spPr>
          <a:xfrm>
            <a:off x="4474029" y="803186"/>
            <a:ext cx="7576457" cy="5248622"/>
          </a:xfrm>
        </p:spPr>
        <p:txBody>
          <a:bodyPr>
            <a:normAutofit/>
          </a:bodyPr>
          <a:lstStyle/>
          <a:p>
            <a:r>
              <a:rPr lang="en-US" sz="2800" dirty="0"/>
              <a:t>You can work individually or with a partner.</a:t>
            </a:r>
          </a:p>
          <a:p>
            <a:r>
              <a:rPr lang="en-US" sz="2800" dirty="0"/>
              <a:t>You will be working on this project during class and will be sharing your information with your classmates using a Piktochart</a:t>
            </a:r>
          </a:p>
          <a:p>
            <a:pPr lvl="1"/>
            <a:r>
              <a:rPr lang="en-US" sz="2400" dirty="0"/>
              <a:t>You can sign-up for a free account</a:t>
            </a:r>
          </a:p>
          <a:p>
            <a:r>
              <a:rPr lang="en-US" sz="2800" dirty="0"/>
              <a:t>You need at least 4 citations in MLA format</a:t>
            </a:r>
          </a:p>
        </p:txBody>
      </p:sp>
    </p:spTree>
    <p:extLst>
      <p:ext uri="{BB962C8B-B14F-4D97-AF65-F5344CB8AC3E}">
        <p14:creationId xmlns:p14="http://schemas.microsoft.com/office/powerpoint/2010/main" val="31735267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BDDE3B3-21E9-4491-81EC-5343CB08353C}"/>
              </a:ext>
            </a:extLst>
          </p:cNvPr>
          <p:cNvSpPr>
            <a:spLocks noGrp="1"/>
          </p:cNvSpPr>
          <p:nvPr>
            <p:ph type="title"/>
          </p:nvPr>
        </p:nvSpPr>
        <p:spPr/>
        <p:txBody>
          <a:bodyPr/>
          <a:lstStyle/>
          <a:p>
            <a:r>
              <a:rPr lang="en-US" dirty="0"/>
              <a:t>Skin Topics</a:t>
            </a:r>
          </a:p>
        </p:txBody>
      </p:sp>
      <p:sp>
        <p:nvSpPr>
          <p:cNvPr id="4" name="TextBox 3">
            <a:extLst>
              <a:ext uri="{FF2B5EF4-FFF2-40B4-BE49-F238E27FC236}">
                <a16:creationId xmlns:a16="http://schemas.microsoft.com/office/drawing/2014/main" xmlns="" id="{BE8D5D7C-2005-45DC-8571-DA976D2D696C}"/>
              </a:ext>
            </a:extLst>
          </p:cNvPr>
          <p:cNvSpPr txBox="1"/>
          <p:nvPr/>
        </p:nvSpPr>
        <p:spPr>
          <a:xfrm>
            <a:off x="8263631" y="691069"/>
            <a:ext cx="3648722" cy="2585323"/>
          </a:xfrm>
          <a:prstGeom prst="rect">
            <a:avLst/>
          </a:prstGeom>
          <a:noFill/>
        </p:spPr>
        <p:txBody>
          <a:bodyPr wrap="square" rtlCol="0">
            <a:spAutoFit/>
          </a:bodyPr>
          <a:lstStyle/>
          <a:p>
            <a:pPr algn="ctr"/>
            <a:r>
              <a:rPr lang="en-US" dirty="0"/>
              <a:t>Psoriasis</a:t>
            </a:r>
          </a:p>
          <a:p>
            <a:pPr algn="ctr"/>
            <a:r>
              <a:rPr lang="en-US" dirty="0"/>
              <a:t> </a:t>
            </a:r>
          </a:p>
          <a:p>
            <a:pPr algn="ctr"/>
            <a:r>
              <a:rPr lang="en-US" dirty="0"/>
              <a:t>Ringworm</a:t>
            </a:r>
          </a:p>
          <a:p>
            <a:pPr algn="ctr"/>
            <a:r>
              <a:rPr lang="en-US" dirty="0"/>
              <a:t> </a:t>
            </a:r>
          </a:p>
          <a:p>
            <a:pPr algn="ctr"/>
            <a:r>
              <a:rPr lang="en-US" dirty="0"/>
              <a:t>Rosacea</a:t>
            </a:r>
          </a:p>
          <a:p>
            <a:pPr algn="ctr"/>
            <a:r>
              <a:rPr lang="en-US" dirty="0"/>
              <a:t> </a:t>
            </a:r>
          </a:p>
          <a:p>
            <a:pPr algn="ctr"/>
            <a:r>
              <a:rPr lang="en-US" dirty="0"/>
              <a:t>Shingles</a:t>
            </a:r>
          </a:p>
          <a:p>
            <a:pPr algn="ctr"/>
            <a:r>
              <a:rPr lang="en-US" dirty="0"/>
              <a:t> </a:t>
            </a:r>
          </a:p>
          <a:p>
            <a:pPr algn="ctr"/>
            <a:r>
              <a:rPr lang="en-US" dirty="0"/>
              <a:t>Warts</a:t>
            </a:r>
          </a:p>
        </p:txBody>
      </p:sp>
      <p:sp>
        <p:nvSpPr>
          <p:cNvPr id="5" name="TextBox 4">
            <a:extLst>
              <a:ext uri="{FF2B5EF4-FFF2-40B4-BE49-F238E27FC236}">
                <a16:creationId xmlns:a16="http://schemas.microsoft.com/office/drawing/2014/main" xmlns="" id="{2AF809D7-B035-4371-811A-C3B64F4D1FAE}"/>
              </a:ext>
            </a:extLst>
          </p:cNvPr>
          <p:cNvSpPr txBox="1"/>
          <p:nvPr/>
        </p:nvSpPr>
        <p:spPr>
          <a:xfrm>
            <a:off x="6755907" y="2349925"/>
            <a:ext cx="2343705" cy="3693319"/>
          </a:xfrm>
          <a:prstGeom prst="rect">
            <a:avLst/>
          </a:prstGeom>
          <a:noFill/>
        </p:spPr>
        <p:txBody>
          <a:bodyPr wrap="square" rtlCol="0">
            <a:spAutoFit/>
          </a:bodyPr>
          <a:lstStyle/>
          <a:p>
            <a:pPr algn="ctr"/>
            <a:r>
              <a:rPr lang="en-US" dirty="0"/>
              <a:t>Burns</a:t>
            </a:r>
          </a:p>
          <a:p>
            <a:pPr algn="ctr"/>
            <a:r>
              <a:rPr lang="en-US" dirty="0"/>
              <a:t> </a:t>
            </a:r>
          </a:p>
          <a:p>
            <a:pPr algn="ctr"/>
            <a:r>
              <a:rPr lang="en-US" dirty="0"/>
              <a:t>Eczema</a:t>
            </a:r>
          </a:p>
          <a:p>
            <a:pPr algn="ctr"/>
            <a:r>
              <a:rPr lang="en-US" dirty="0"/>
              <a:t> </a:t>
            </a:r>
          </a:p>
          <a:p>
            <a:pPr algn="ctr"/>
            <a:r>
              <a:rPr lang="en-US" dirty="0"/>
              <a:t>Herpes</a:t>
            </a:r>
          </a:p>
          <a:p>
            <a:pPr algn="ctr"/>
            <a:r>
              <a:rPr lang="en-US" dirty="0"/>
              <a:t> </a:t>
            </a:r>
          </a:p>
          <a:p>
            <a:pPr algn="ctr"/>
            <a:r>
              <a:rPr lang="en-US" dirty="0"/>
              <a:t>Keloid scar</a:t>
            </a:r>
          </a:p>
          <a:p>
            <a:pPr algn="ctr"/>
            <a:r>
              <a:rPr lang="en-US" dirty="0"/>
              <a:t> </a:t>
            </a:r>
          </a:p>
          <a:p>
            <a:pPr algn="ctr"/>
            <a:r>
              <a:rPr lang="en-US" dirty="0"/>
              <a:t>Leprosy</a:t>
            </a:r>
          </a:p>
          <a:p>
            <a:pPr algn="ctr"/>
            <a:r>
              <a:rPr lang="en-US" dirty="0"/>
              <a:t> </a:t>
            </a:r>
          </a:p>
          <a:p>
            <a:pPr algn="ctr"/>
            <a:r>
              <a:rPr lang="en-US" dirty="0"/>
              <a:t>Melanoma</a:t>
            </a:r>
          </a:p>
          <a:p>
            <a:pPr algn="ctr"/>
            <a:r>
              <a:rPr lang="en-US" dirty="0"/>
              <a:t> </a:t>
            </a:r>
          </a:p>
          <a:p>
            <a:pPr algn="ctr"/>
            <a:r>
              <a:rPr lang="en-US" dirty="0"/>
              <a:t>Moles</a:t>
            </a:r>
          </a:p>
        </p:txBody>
      </p:sp>
      <p:sp>
        <p:nvSpPr>
          <p:cNvPr id="6" name="Rectangle 5">
            <a:extLst>
              <a:ext uri="{FF2B5EF4-FFF2-40B4-BE49-F238E27FC236}">
                <a16:creationId xmlns:a16="http://schemas.microsoft.com/office/drawing/2014/main" xmlns="" id="{EB90832B-CFF4-4479-88B8-FB1057E3481E}"/>
              </a:ext>
            </a:extLst>
          </p:cNvPr>
          <p:cNvSpPr/>
          <p:nvPr/>
        </p:nvSpPr>
        <p:spPr>
          <a:xfrm>
            <a:off x="5137212" y="691069"/>
            <a:ext cx="2169111" cy="2031325"/>
          </a:xfrm>
          <a:prstGeom prst="rect">
            <a:avLst/>
          </a:prstGeom>
        </p:spPr>
        <p:txBody>
          <a:bodyPr wrap="square">
            <a:spAutoFit/>
          </a:bodyPr>
          <a:lstStyle/>
          <a:p>
            <a:pPr algn="ctr"/>
            <a:r>
              <a:rPr lang="en-US" dirty="0"/>
              <a:t>Acne</a:t>
            </a:r>
          </a:p>
          <a:p>
            <a:pPr algn="ctr"/>
            <a:endParaRPr lang="en-US" dirty="0"/>
          </a:p>
          <a:p>
            <a:pPr algn="ctr"/>
            <a:r>
              <a:rPr lang="en-US" dirty="0"/>
              <a:t>Alopecia </a:t>
            </a:r>
            <a:r>
              <a:rPr lang="en-US" dirty="0" err="1"/>
              <a:t>areata</a:t>
            </a:r>
            <a:endParaRPr lang="en-US" dirty="0"/>
          </a:p>
          <a:p>
            <a:pPr algn="ctr"/>
            <a:endParaRPr lang="en-US" dirty="0"/>
          </a:p>
          <a:p>
            <a:pPr algn="ctr"/>
            <a:r>
              <a:rPr lang="en-US" dirty="0"/>
              <a:t>Athlete’s foot</a:t>
            </a:r>
          </a:p>
          <a:p>
            <a:pPr algn="ctr"/>
            <a:endParaRPr lang="en-US" dirty="0"/>
          </a:p>
          <a:p>
            <a:pPr algn="ctr"/>
            <a:r>
              <a:rPr lang="en-US" dirty="0"/>
              <a:t>Birthmarks</a:t>
            </a:r>
          </a:p>
        </p:txBody>
      </p:sp>
    </p:spTree>
    <p:extLst>
      <p:ext uri="{BB962C8B-B14F-4D97-AF65-F5344CB8AC3E}">
        <p14:creationId xmlns:p14="http://schemas.microsoft.com/office/powerpoint/2010/main" val="174769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24C8541-EECF-4353-89C9-0C9BF8DC3785}"/>
              </a:ext>
            </a:extLst>
          </p:cNvPr>
          <p:cNvSpPr>
            <a:spLocks noGrp="1"/>
          </p:cNvSpPr>
          <p:nvPr>
            <p:ph type="title"/>
          </p:nvPr>
        </p:nvSpPr>
        <p:spPr/>
        <p:txBody>
          <a:bodyPr/>
          <a:lstStyle/>
          <a:p>
            <a:r>
              <a:rPr lang="en-US" dirty="0"/>
              <a:t>What is an organ?</a:t>
            </a:r>
          </a:p>
        </p:txBody>
      </p:sp>
      <p:sp>
        <p:nvSpPr>
          <p:cNvPr id="3" name="Content Placeholder 2">
            <a:extLst>
              <a:ext uri="{FF2B5EF4-FFF2-40B4-BE49-F238E27FC236}">
                <a16:creationId xmlns:a16="http://schemas.microsoft.com/office/drawing/2014/main" xmlns="" id="{CBF3ADF5-5654-42E6-9083-56DB9B6CCEB5}"/>
              </a:ext>
            </a:extLst>
          </p:cNvPr>
          <p:cNvSpPr>
            <a:spLocks noGrp="1"/>
          </p:cNvSpPr>
          <p:nvPr>
            <p:ph idx="1"/>
          </p:nvPr>
        </p:nvSpPr>
        <p:spPr>
          <a:xfrm>
            <a:off x="4714044" y="803186"/>
            <a:ext cx="7084380" cy="5248622"/>
          </a:xfrm>
        </p:spPr>
        <p:txBody>
          <a:bodyPr/>
          <a:lstStyle/>
          <a:p>
            <a:r>
              <a:rPr lang="en-US" sz="2400" dirty="0"/>
              <a:t>2 or more kinds of tissues grouped together</a:t>
            </a:r>
          </a:p>
          <a:p>
            <a:endParaRPr lang="en-US" sz="2400" dirty="0"/>
          </a:p>
          <a:p>
            <a:r>
              <a:rPr lang="en-US" sz="2400" dirty="0"/>
              <a:t>The skin is the largest organ in the human body, so it is made up of many tissues…</a:t>
            </a:r>
          </a:p>
          <a:p>
            <a:pPr lvl="1"/>
            <a:r>
              <a:rPr lang="en-US" sz="2000" dirty="0"/>
              <a:t>Stratified squamous epithelial tissue</a:t>
            </a:r>
          </a:p>
          <a:p>
            <a:pPr lvl="1"/>
            <a:r>
              <a:rPr lang="en-US" sz="2000" dirty="0"/>
              <a:t>Connective tissue</a:t>
            </a:r>
          </a:p>
          <a:p>
            <a:pPr lvl="2"/>
            <a:r>
              <a:rPr lang="en-US" sz="1800" dirty="0"/>
              <a:t>Adipose tissue</a:t>
            </a:r>
          </a:p>
          <a:p>
            <a:pPr lvl="2"/>
            <a:r>
              <a:rPr lang="en-US" sz="1800" dirty="0"/>
              <a:t>Loose connective tissue</a:t>
            </a:r>
          </a:p>
          <a:p>
            <a:pPr lvl="1"/>
            <a:r>
              <a:rPr lang="en-US" sz="2000" dirty="0"/>
              <a:t>Smooth muscle tissue</a:t>
            </a:r>
          </a:p>
          <a:p>
            <a:pPr lvl="1"/>
            <a:r>
              <a:rPr lang="en-US" sz="2000" dirty="0"/>
              <a:t>Nervous tissue</a:t>
            </a:r>
          </a:p>
          <a:p>
            <a:pPr lvl="2"/>
            <a:endParaRPr lang="en-US" dirty="0"/>
          </a:p>
        </p:txBody>
      </p:sp>
    </p:spTree>
    <p:extLst>
      <p:ext uri="{BB962C8B-B14F-4D97-AF65-F5344CB8AC3E}">
        <p14:creationId xmlns:p14="http://schemas.microsoft.com/office/powerpoint/2010/main" val="248934728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nodeType="clickEffect">
                                  <p:stCondLst>
                                    <p:cond delay="0"/>
                                  </p:stCondLst>
                                  <p:childTnLst>
                                    <p:animClr clrSpc="rgb" dir="cw">
                                      <p:cBhvr override="childStyle">
                                        <p:cTn id="6" dur="2000" fill="hold"/>
                                        <p:tgtEl>
                                          <p:spTgt spid="3">
                                            <p:txEl>
                                              <p:pRg st="3" end="3"/>
                                            </p:txEl>
                                          </p:spTgt>
                                        </p:tgtEl>
                                        <p:attrNameLst>
                                          <p:attrName>style.color</p:attrName>
                                        </p:attrNameLst>
                                      </p:cBhvr>
                                      <p:to>
                                        <a:schemeClr val="accent2"/>
                                      </p:to>
                                    </p:animClr>
                                  </p:childTnLst>
                                </p:cTn>
                              </p:par>
                              <p:par>
                                <p:cTn id="7" presetID="3" presetClass="emph" presetSubtype="2" fill="hold" nodeType="withEffect">
                                  <p:stCondLst>
                                    <p:cond delay="0"/>
                                  </p:stCondLst>
                                  <p:childTnLst>
                                    <p:animClr clrSpc="rgb" dir="cw">
                                      <p:cBhvr override="childStyle">
                                        <p:cTn id="8" dur="2000" fill="hold"/>
                                        <p:tgtEl>
                                          <p:spTgt spid="3">
                                            <p:txEl>
                                              <p:pRg st="4" end="4"/>
                                            </p:txEl>
                                          </p:spTgt>
                                        </p:tgtEl>
                                        <p:attrNameLst>
                                          <p:attrName>style.color</p:attrName>
                                        </p:attrNameLst>
                                      </p:cBhvr>
                                      <p:to>
                                        <a:schemeClr val="accent2"/>
                                      </p:to>
                                    </p:animClr>
                                  </p:childTnLst>
                                </p:cTn>
                              </p:par>
                              <p:par>
                                <p:cTn id="9" presetID="3" presetClass="emph" presetSubtype="2" fill="hold" nodeType="withEffect">
                                  <p:stCondLst>
                                    <p:cond delay="0"/>
                                  </p:stCondLst>
                                  <p:childTnLst>
                                    <p:animClr clrSpc="rgb" dir="cw">
                                      <p:cBhvr override="childStyle">
                                        <p:cTn id="10" dur="2000" fill="hold"/>
                                        <p:tgtEl>
                                          <p:spTgt spid="3">
                                            <p:txEl>
                                              <p:pRg st="5" end="5"/>
                                            </p:txEl>
                                          </p:spTgt>
                                        </p:tgtEl>
                                        <p:attrNameLst>
                                          <p:attrName>style.color</p:attrName>
                                        </p:attrNameLst>
                                      </p:cBhvr>
                                      <p:to>
                                        <a:schemeClr val="accent2"/>
                                      </p:to>
                                    </p:animClr>
                                  </p:childTnLst>
                                </p:cTn>
                              </p:par>
                              <p:par>
                                <p:cTn id="11" presetID="3" presetClass="emph" presetSubtype="2" fill="hold" nodeType="withEffect">
                                  <p:stCondLst>
                                    <p:cond delay="0"/>
                                  </p:stCondLst>
                                  <p:childTnLst>
                                    <p:animClr clrSpc="rgb" dir="cw">
                                      <p:cBhvr override="childStyle">
                                        <p:cTn id="12" dur="2000" fill="hold"/>
                                        <p:tgtEl>
                                          <p:spTgt spid="3">
                                            <p:txEl>
                                              <p:pRg st="6" end="6"/>
                                            </p:txEl>
                                          </p:spTgt>
                                        </p:tgtEl>
                                        <p:attrNameLst>
                                          <p:attrName>style.color</p:attrName>
                                        </p:attrNameLst>
                                      </p:cBhvr>
                                      <p:to>
                                        <a:schemeClr val="accent2"/>
                                      </p:to>
                                    </p:animClr>
                                  </p:childTnLst>
                                </p:cTn>
                              </p:par>
                              <p:par>
                                <p:cTn id="13" presetID="3" presetClass="emph" presetSubtype="2" fill="hold" nodeType="withEffect">
                                  <p:stCondLst>
                                    <p:cond delay="0"/>
                                  </p:stCondLst>
                                  <p:childTnLst>
                                    <p:animClr clrSpc="rgb" dir="cw">
                                      <p:cBhvr override="childStyle">
                                        <p:cTn id="14" dur="2000" fill="hold"/>
                                        <p:tgtEl>
                                          <p:spTgt spid="3">
                                            <p:txEl>
                                              <p:pRg st="7" end="7"/>
                                            </p:txEl>
                                          </p:spTgt>
                                        </p:tgtEl>
                                        <p:attrNameLst>
                                          <p:attrName>style.color</p:attrName>
                                        </p:attrNameLst>
                                      </p:cBhvr>
                                      <p:to>
                                        <a:schemeClr val="accent2"/>
                                      </p:to>
                                    </p:animClr>
                                  </p:childTnLst>
                                </p:cTn>
                              </p:par>
                              <p:par>
                                <p:cTn id="15" presetID="3" presetClass="emph" presetSubtype="2" fill="hold" nodeType="withEffect">
                                  <p:stCondLst>
                                    <p:cond delay="0"/>
                                  </p:stCondLst>
                                  <p:childTnLst>
                                    <p:animClr clrSpc="rgb" dir="cw">
                                      <p:cBhvr override="childStyle">
                                        <p:cTn id="16" dur="2000" fill="hold"/>
                                        <p:tgtEl>
                                          <p:spTgt spid="3">
                                            <p:txEl>
                                              <p:pRg st="8" end="8"/>
                                            </p:txEl>
                                          </p:spTgt>
                                        </p:tgtEl>
                                        <p:attrNameLst>
                                          <p:attrName>style.color</p:attrName>
                                        </p:attrNameLst>
                                      </p:cBhvr>
                                      <p:to>
                                        <a:schemeClr val="accent2"/>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121E169-109C-4644-8212-7FA43E1F17AB}"/>
              </a:ext>
            </a:extLst>
          </p:cNvPr>
          <p:cNvSpPr>
            <a:spLocks noGrp="1"/>
          </p:cNvSpPr>
          <p:nvPr>
            <p:ph type="title"/>
          </p:nvPr>
        </p:nvSpPr>
        <p:spPr/>
        <p:txBody>
          <a:bodyPr/>
          <a:lstStyle/>
          <a:p>
            <a:r>
              <a:rPr lang="en-US" dirty="0"/>
              <a:t>What is the Integumentary System?</a:t>
            </a:r>
          </a:p>
        </p:txBody>
      </p:sp>
      <p:sp>
        <p:nvSpPr>
          <p:cNvPr id="3" name="Content Placeholder 2">
            <a:extLst>
              <a:ext uri="{FF2B5EF4-FFF2-40B4-BE49-F238E27FC236}">
                <a16:creationId xmlns:a16="http://schemas.microsoft.com/office/drawing/2014/main" xmlns="" id="{BF5F2F0B-190A-401C-AA23-2EEE98416D56}"/>
              </a:ext>
            </a:extLst>
          </p:cNvPr>
          <p:cNvSpPr>
            <a:spLocks noGrp="1"/>
          </p:cNvSpPr>
          <p:nvPr>
            <p:ph idx="1"/>
          </p:nvPr>
        </p:nvSpPr>
        <p:spPr/>
        <p:txBody>
          <a:bodyPr>
            <a:normAutofit/>
          </a:bodyPr>
          <a:lstStyle/>
          <a:p>
            <a:r>
              <a:rPr lang="en-US" sz="2400" dirty="0"/>
              <a:t>The skin and its accessory organs. </a:t>
            </a:r>
          </a:p>
          <a:p>
            <a:r>
              <a:rPr lang="en-US" sz="2400" dirty="0"/>
              <a:t>The integumentary system includes…</a:t>
            </a:r>
          </a:p>
          <a:p>
            <a:pPr lvl="1"/>
            <a:r>
              <a:rPr lang="en-US" sz="2000" dirty="0"/>
              <a:t>Hair</a:t>
            </a:r>
          </a:p>
          <a:p>
            <a:pPr lvl="1"/>
            <a:r>
              <a:rPr lang="en-US" sz="2000" dirty="0"/>
              <a:t>Nails</a:t>
            </a:r>
          </a:p>
          <a:p>
            <a:pPr lvl="1"/>
            <a:r>
              <a:rPr lang="en-US" sz="2000" dirty="0"/>
              <a:t>Skin</a:t>
            </a:r>
          </a:p>
          <a:p>
            <a:pPr lvl="1"/>
            <a:r>
              <a:rPr lang="en-US" sz="2000" dirty="0"/>
              <a:t>Sweat Glands</a:t>
            </a:r>
          </a:p>
          <a:p>
            <a:pPr lvl="1"/>
            <a:r>
              <a:rPr lang="en-US" sz="2000" dirty="0"/>
              <a:t>Oil Glands</a:t>
            </a:r>
          </a:p>
        </p:txBody>
      </p:sp>
    </p:spTree>
    <p:extLst>
      <p:ext uri="{BB962C8B-B14F-4D97-AF65-F5344CB8AC3E}">
        <p14:creationId xmlns:p14="http://schemas.microsoft.com/office/powerpoint/2010/main" val="28767613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9A5067A-4BED-47A7-8F21-7286D185B142}"/>
              </a:ext>
            </a:extLst>
          </p:cNvPr>
          <p:cNvSpPr>
            <a:spLocks noGrp="1"/>
          </p:cNvSpPr>
          <p:nvPr>
            <p:ph type="title"/>
          </p:nvPr>
        </p:nvSpPr>
        <p:spPr/>
        <p:txBody>
          <a:bodyPr/>
          <a:lstStyle/>
          <a:p>
            <a:r>
              <a:rPr lang="en-US" dirty="0"/>
              <a:t>4 Types of Membranes</a:t>
            </a:r>
          </a:p>
        </p:txBody>
      </p:sp>
      <p:sp>
        <p:nvSpPr>
          <p:cNvPr id="3" name="Content Placeholder 2">
            <a:extLst>
              <a:ext uri="{FF2B5EF4-FFF2-40B4-BE49-F238E27FC236}">
                <a16:creationId xmlns:a16="http://schemas.microsoft.com/office/drawing/2014/main" xmlns="" id="{AD11452C-F6BC-4813-9B65-784DB0ABA51B}"/>
              </a:ext>
            </a:extLst>
          </p:cNvPr>
          <p:cNvSpPr>
            <a:spLocks noGrp="1"/>
          </p:cNvSpPr>
          <p:nvPr>
            <p:ph idx="1"/>
          </p:nvPr>
        </p:nvSpPr>
        <p:spPr>
          <a:xfrm>
            <a:off x="4665496" y="2017515"/>
            <a:ext cx="3173296" cy="2971736"/>
          </a:xfrm>
        </p:spPr>
        <p:txBody>
          <a:bodyPr>
            <a:normAutofit/>
          </a:bodyPr>
          <a:lstStyle/>
          <a:p>
            <a:r>
              <a:rPr lang="en-US" sz="2800" dirty="0"/>
              <a:t>Serous</a:t>
            </a:r>
          </a:p>
          <a:p>
            <a:r>
              <a:rPr lang="en-US" sz="2800" dirty="0"/>
              <a:t>Mucous</a:t>
            </a:r>
          </a:p>
          <a:p>
            <a:r>
              <a:rPr lang="en-US" sz="2800" dirty="0"/>
              <a:t> Synovial</a:t>
            </a:r>
          </a:p>
          <a:p>
            <a:r>
              <a:rPr lang="en-US" sz="2800" dirty="0"/>
              <a:t>Cutaneous</a:t>
            </a:r>
            <a:endParaRPr lang="en-US" dirty="0"/>
          </a:p>
        </p:txBody>
      </p:sp>
      <p:sp>
        <p:nvSpPr>
          <p:cNvPr id="4" name="Rectangle 3">
            <a:extLst>
              <a:ext uri="{FF2B5EF4-FFF2-40B4-BE49-F238E27FC236}">
                <a16:creationId xmlns:a16="http://schemas.microsoft.com/office/drawing/2014/main" xmlns="" id="{394D9C0B-54EE-489F-8A60-FFE40024897D}"/>
              </a:ext>
            </a:extLst>
          </p:cNvPr>
          <p:cNvSpPr/>
          <p:nvPr/>
        </p:nvSpPr>
        <p:spPr>
          <a:xfrm>
            <a:off x="4387610" y="230819"/>
            <a:ext cx="7838792" cy="2638671"/>
          </a:xfrm>
          <a:prstGeom prst="rect">
            <a:avLst/>
          </a:prstGeom>
        </p:spPr>
        <p:txBody>
          <a:bodyPr wrap="square">
            <a:spAutoFit/>
          </a:bodyPr>
          <a:lstStyle/>
          <a:p>
            <a:pPr marL="228600" lvl="0" indent="-228600" defTabSz="914400">
              <a:lnSpc>
                <a:spcPct val="120000"/>
              </a:lnSpc>
              <a:spcBef>
                <a:spcPts val="1000"/>
              </a:spcBef>
              <a:buClr>
                <a:srgbClr val="F3960F"/>
              </a:buClr>
              <a:buSzPct val="110000"/>
              <a:buFont typeface="Wingdings" panose="05000000000000000000" pitchFamily="2" charset="2"/>
              <a:buChar char="§"/>
            </a:pPr>
            <a:r>
              <a:rPr lang="en-US" sz="2400" dirty="0">
                <a:solidFill>
                  <a:prstClr val="black"/>
                </a:solidFill>
              </a:rPr>
              <a:t> </a:t>
            </a:r>
            <a:r>
              <a:rPr lang="en-US" sz="2000" dirty="0">
                <a:solidFill>
                  <a:prstClr val="black"/>
                </a:solidFill>
              </a:rPr>
              <a:t>Mucous</a:t>
            </a:r>
          </a:p>
          <a:p>
            <a:pPr marL="685800" lvl="1" indent="-228600" defTabSz="914400">
              <a:lnSpc>
                <a:spcPct val="120000"/>
              </a:lnSpc>
              <a:spcBef>
                <a:spcPts val="500"/>
              </a:spcBef>
              <a:buClr>
                <a:srgbClr val="F3960F"/>
              </a:buClr>
              <a:buSzPct val="110000"/>
              <a:buFont typeface="Wingdings" panose="05000000000000000000" pitchFamily="2" charset="2"/>
              <a:buChar char="§"/>
            </a:pPr>
            <a:r>
              <a:rPr lang="en-US" sz="2000" dirty="0">
                <a:solidFill>
                  <a:prstClr val="black"/>
                </a:solidFill>
              </a:rPr>
              <a:t>Line cavities and tubes that open to the outside of the body</a:t>
            </a:r>
          </a:p>
          <a:p>
            <a:pPr marL="685800" lvl="1" indent="-228600" defTabSz="914400">
              <a:lnSpc>
                <a:spcPct val="120000"/>
              </a:lnSpc>
              <a:spcBef>
                <a:spcPts val="500"/>
              </a:spcBef>
              <a:buClr>
                <a:srgbClr val="F3960F"/>
              </a:buClr>
              <a:buSzPct val="110000"/>
              <a:buFont typeface="Wingdings" panose="05000000000000000000" pitchFamily="2" charset="2"/>
              <a:buChar char="§"/>
            </a:pPr>
            <a:r>
              <a:rPr lang="en-US" sz="2000" dirty="0">
                <a:solidFill>
                  <a:prstClr val="black"/>
                </a:solidFill>
              </a:rPr>
              <a:t>Epithelium overlaying a layer of loose connective tissue</a:t>
            </a:r>
          </a:p>
          <a:p>
            <a:pPr marL="685800" lvl="1" indent="-228600" defTabSz="914400">
              <a:lnSpc>
                <a:spcPct val="120000"/>
              </a:lnSpc>
              <a:spcBef>
                <a:spcPts val="500"/>
              </a:spcBef>
              <a:buClr>
                <a:srgbClr val="F3960F"/>
              </a:buClr>
              <a:buSzPct val="110000"/>
              <a:buFont typeface="Wingdings" panose="05000000000000000000" pitchFamily="2" charset="2"/>
              <a:buChar char="§"/>
            </a:pPr>
            <a:r>
              <a:rPr lang="en-US" sz="2000" dirty="0">
                <a:solidFill>
                  <a:prstClr val="black"/>
                </a:solidFill>
              </a:rPr>
              <a:t>Locations: Oral and nasal cavities, tubes of digestive, respiratory, urinary, and reproductive systems</a:t>
            </a:r>
          </a:p>
          <a:p>
            <a:pPr marL="685800" lvl="1" indent="-228600" defTabSz="914400">
              <a:lnSpc>
                <a:spcPct val="120000"/>
              </a:lnSpc>
              <a:spcBef>
                <a:spcPts val="500"/>
              </a:spcBef>
              <a:buClr>
                <a:srgbClr val="F3960F"/>
              </a:buClr>
              <a:buSzPct val="110000"/>
              <a:buFont typeface="Wingdings" panose="05000000000000000000" pitchFamily="2" charset="2"/>
              <a:buChar char="§"/>
            </a:pPr>
            <a:r>
              <a:rPr lang="en-US" sz="2000" dirty="0">
                <a:solidFill>
                  <a:prstClr val="black"/>
                </a:solidFill>
              </a:rPr>
              <a:t>Secrete mucus</a:t>
            </a:r>
          </a:p>
        </p:txBody>
      </p:sp>
      <p:sp>
        <p:nvSpPr>
          <p:cNvPr id="7" name="Rectangle 6">
            <a:extLst>
              <a:ext uri="{FF2B5EF4-FFF2-40B4-BE49-F238E27FC236}">
                <a16:creationId xmlns:a16="http://schemas.microsoft.com/office/drawing/2014/main" xmlns="" id="{F3B44DAF-7731-4A54-8682-E32B626B7632}"/>
              </a:ext>
            </a:extLst>
          </p:cNvPr>
          <p:cNvSpPr/>
          <p:nvPr/>
        </p:nvSpPr>
        <p:spPr>
          <a:xfrm>
            <a:off x="6057913" y="130624"/>
            <a:ext cx="5990386" cy="3170099"/>
          </a:xfrm>
          <a:prstGeom prst="rect">
            <a:avLst/>
          </a:prstGeom>
        </p:spPr>
        <p:txBody>
          <a:bodyPr wrap="square">
            <a:spAutoFit/>
          </a:bodyPr>
          <a:lstStyle/>
          <a:p>
            <a:pPr marL="285750" indent="-285750">
              <a:buClr>
                <a:schemeClr val="accent1"/>
              </a:buClr>
              <a:buFont typeface="Wingdings" panose="05000000000000000000" pitchFamily="2" charset="2"/>
              <a:buChar char="§"/>
            </a:pPr>
            <a:r>
              <a:rPr lang="en-US" sz="2000" dirty="0"/>
              <a:t>Serous</a:t>
            </a:r>
          </a:p>
          <a:p>
            <a:pPr marL="742950" lvl="1" indent="-285750">
              <a:buClr>
                <a:schemeClr val="accent1"/>
              </a:buClr>
              <a:buFont typeface="Wingdings" panose="05000000000000000000" pitchFamily="2" charset="2"/>
              <a:buChar char="§"/>
            </a:pPr>
            <a:r>
              <a:rPr lang="en-US" sz="2000" dirty="0"/>
              <a:t>Line body cavities that LACK openings to the outside</a:t>
            </a:r>
          </a:p>
          <a:p>
            <a:pPr marL="742950" lvl="1" indent="-285750">
              <a:buClr>
                <a:schemeClr val="accent1"/>
              </a:buClr>
              <a:buFont typeface="Wingdings" panose="05000000000000000000" pitchFamily="2" charset="2"/>
              <a:buChar char="§"/>
            </a:pPr>
            <a:r>
              <a:rPr lang="en-US" sz="2000" dirty="0"/>
              <a:t>A layer of simple squamous epithelium and a thin layer of loose connective tissue</a:t>
            </a:r>
          </a:p>
          <a:p>
            <a:pPr marL="742950" lvl="1" indent="-285750">
              <a:buClr>
                <a:schemeClr val="accent1"/>
              </a:buClr>
              <a:buFont typeface="Wingdings" panose="05000000000000000000" pitchFamily="2" charset="2"/>
              <a:buChar char="§"/>
            </a:pPr>
            <a:r>
              <a:rPr lang="en-US" sz="2000" dirty="0"/>
              <a:t>Locations: inner lining of thorax and abdomen, cover organs within these cavities</a:t>
            </a:r>
          </a:p>
          <a:p>
            <a:pPr marL="742950" lvl="1" indent="-285750">
              <a:buClr>
                <a:schemeClr val="accent1"/>
              </a:buClr>
              <a:buFont typeface="Wingdings" panose="05000000000000000000" pitchFamily="2" charset="2"/>
              <a:buChar char="§"/>
            </a:pPr>
            <a:r>
              <a:rPr lang="en-US" sz="2000" dirty="0"/>
              <a:t>Secrete watery serous fluid</a:t>
            </a:r>
          </a:p>
          <a:p>
            <a:pPr marL="1200150" lvl="2" indent="-285750">
              <a:buClr>
                <a:schemeClr val="accent1"/>
              </a:buClr>
              <a:buFont typeface="Wingdings" panose="05000000000000000000" pitchFamily="2" charset="2"/>
              <a:buChar char="§"/>
            </a:pPr>
            <a:r>
              <a:rPr lang="en-US" sz="2000" dirty="0"/>
              <a:t>This lubricates the membrane surface</a:t>
            </a:r>
          </a:p>
        </p:txBody>
      </p:sp>
      <p:sp>
        <p:nvSpPr>
          <p:cNvPr id="8" name="Rectangle 7">
            <a:extLst>
              <a:ext uri="{FF2B5EF4-FFF2-40B4-BE49-F238E27FC236}">
                <a16:creationId xmlns:a16="http://schemas.microsoft.com/office/drawing/2014/main" xmlns="" id="{45512579-143C-453D-9DFD-C20BE4330ADE}"/>
              </a:ext>
            </a:extLst>
          </p:cNvPr>
          <p:cNvSpPr/>
          <p:nvPr/>
        </p:nvSpPr>
        <p:spPr>
          <a:xfrm>
            <a:off x="6217742" y="3300723"/>
            <a:ext cx="5974258" cy="3170099"/>
          </a:xfrm>
          <a:prstGeom prst="rect">
            <a:avLst/>
          </a:prstGeom>
        </p:spPr>
        <p:txBody>
          <a:bodyPr wrap="square">
            <a:spAutoFit/>
          </a:bodyPr>
          <a:lstStyle/>
          <a:p>
            <a:pPr marL="285750" indent="-285750">
              <a:buClr>
                <a:schemeClr val="accent1"/>
              </a:buClr>
              <a:buFont typeface="Wingdings" panose="05000000000000000000" pitchFamily="2" charset="2"/>
              <a:buChar char="§"/>
            </a:pPr>
            <a:r>
              <a:rPr lang="en-US" sz="2000" dirty="0"/>
              <a:t> Synovial</a:t>
            </a:r>
          </a:p>
          <a:p>
            <a:pPr marL="742950" lvl="1" indent="-285750">
              <a:buClr>
                <a:schemeClr val="accent1"/>
              </a:buClr>
              <a:buFont typeface="Wingdings" panose="05000000000000000000" pitchFamily="2" charset="2"/>
              <a:buChar char="§"/>
            </a:pPr>
            <a:r>
              <a:rPr lang="en-US" sz="2000" dirty="0"/>
              <a:t>Inner linings of the joint cavities between the ends of bones at freely movable joints (Synovial Joints)</a:t>
            </a:r>
          </a:p>
          <a:p>
            <a:pPr marL="742950" lvl="1" indent="-285750">
              <a:buClr>
                <a:schemeClr val="accent1"/>
              </a:buClr>
              <a:buFont typeface="Wingdings" panose="05000000000000000000" pitchFamily="2" charset="2"/>
              <a:buChar char="§"/>
            </a:pPr>
            <a:r>
              <a:rPr lang="en-US" sz="2000" dirty="0"/>
              <a:t>Dense connective tissue overlaying a layer of loose connective tissue and adipose tissue</a:t>
            </a:r>
          </a:p>
          <a:p>
            <a:pPr marL="742950" lvl="1" indent="-285750">
              <a:buClr>
                <a:schemeClr val="accent1"/>
              </a:buClr>
              <a:buFont typeface="Wingdings" panose="05000000000000000000" pitchFamily="2" charset="2"/>
              <a:buChar char="§"/>
            </a:pPr>
            <a:r>
              <a:rPr lang="en-US" sz="2000" dirty="0"/>
              <a:t>Secrete thick colorless synovial fluid </a:t>
            </a:r>
          </a:p>
          <a:p>
            <a:pPr marL="1200150" lvl="2" indent="-285750">
              <a:buClr>
                <a:schemeClr val="accent1"/>
              </a:buClr>
              <a:buFont typeface="Wingdings" panose="05000000000000000000" pitchFamily="2" charset="2"/>
              <a:buChar char="§"/>
            </a:pPr>
            <a:r>
              <a:rPr lang="en-US" sz="2000" dirty="0"/>
              <a:t>Secreted into joint cavity and lubricates the ends of bones</a:t>
            </a:r>
          </a:p>
        </p:txBody>
      </p:sp>
      <p:sp>
        <p:nvSpPr>
          <p:cNvPr id="9" name="Rectangle 8">
            <a:extLst>
              <a:ext uri="{FF2B5EF4-FFF2-40B4-BE49-F238E27FC236}">
                <a16:creationId xmlns:a16="http://schemas.microsoft.com/office/drawing/2014/main" xmlns="" id="{BF2970B5-530A-4204-8858-DA899AA03D88}"/>
              </a:ext>
            </a:extLst>
          </p:cNvPr>
          <p:cNvSpPr/>
          <p:nvPr/>
        </p:nvSpPr>
        <p:spPr>
          <a:xfrm>
            <a:off x="3860868" y="5452929"/>
            <a:ext cx="6096000" cy="1015663"/>
          </a:xfrm>
          <a:prstGeom prst="rect">
            <a:avLst/>
          </a:prstGeom>
        </p:spPr>
        <p:txBody>
          <a:bodyPr>
            <a:spAutoFit/>
          </a:bodyPr>
          <a:lstStyle/>
          <a:p>
            <a:pPr marL="285750" indent="-285750">
              <a:buClr>
                <a:schemeClr val="accent1"/>
              </a:buClr>
              <a:buFont typeface="Wingdings" panose="05000000000000000000" pitchFamily="2" charset="2"/>
              <a:buChar char="§"/>
            </a:pPr>
            <a:r>
              <a:rPr lang="en-US" sz="2000" dirty="0"/>
              <a:t> Cutaneous</a:t>
            </a:r>
          </a:p>
          <a:p>
            <a:pPr marL="742950" lvl="1" indent="-285750">
              <a:buClr>
                <a:schemeClr val="accent1"/>
              </a:buClr>
              <a:buFont typeface="Wingdings" panose="05000000000000000000" pitchFamily="2" charset="2"/>
              <a:buChar char="§"/>
            </a:pPr>
            <a:r>
              <a:rPr lang="en-US" sz="2000" dirty="0"/>
              <a:t>External body covering</a:t>
            </a:r>
          </a:p>
          <a:p>
            <a:pPr marL="742950" lvl="1" indent="-285750">
              <a:buClr>
                <a:schemeClr val="accent1"/>
              </a:buClr>
              <a:buFont typeface="Wingdings" panose="05000000000000000000" pitchFamily="2" charset="2"/>
              <a:buChar char="§"/>
            </a:pPr>
            <a:r>
              <a:rPr lang="en-US" sz="2000" dirty="0"/>
              <a:t>SKIN!</a:t>
            </a:r>
          </a:p>
        </p:txBody>
      </p:sp>
      <p:pic>
        <p:nvPicPr>
          <p:cNvPr id="10" name="Picture 9">
            <a:extLst>
              <a:ext uri="{FF2B5EF4-FFF2-40B4-BE49-F238E27FC236}">
                <a16:creationId xmlns:a16="http://schemas.microsoft.com/office/drawing/2014/main" xmlns="" id="{81242484-B4B2-4398-9B3F-D589C1E7CDDA}"/>
              </a:ext>
            </a:extLst>
          </p:cNvPr>
          <p:cNvPicPr>
            <a:picLocks noChangeAspect="1"/>
          </p:cNvPicPr>
          <p:nvPr/>
        </p:nvPicPr>
        <p:blipFill>
          <a:blip r:embed="rId2"/>
          <a:stretch>
            <a:fillRect/>
          </a:stretch>
        </p:blipFill>
        <p:spPr>
          <a:xfrm>
            <a:off x="7676640" y="2242003"/>
            <a:ext cx="4280404" cy="3846046"/>
          </a:xfrm>
          <a:prstGeom prst="rect">
            <a:avLst/>
          </a:prstGeom>
        </p:spPr>
      </p:pic>
    </p:spTree>
    <p:extLst>
      <p:ext uri="{BB962C8B-B14F-4D97-AF65-F5344CB8AC3E}">
        <p14:creationId xmlns:p14="http://schemas.microsoft.com/office/powerpoint/2010/main" val="226495284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xit" presetSubtype="4" fill="hold" grpId="1" nodeType="clickEffect">
                                  <p:stCondLst>
                                    <p:cond delay="0"/>
                                  </p:stCondLst>
                                  <p:childTnLst>
                                    <p:anim calcmode="lin" valueType="num">
                                      <p:cBhvr additive="base">
                                        <p:cTn id="26" dur="500"/>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7" dur="500"/>
                                        <p:tgtEl>
                                          <p:spTgt spid="3">
                                            <p:txEl>
                                              <p:pRg st="0" end="0"/>
                                            </p:txEl>
                                          </p:spTgt>
                                        </p:tgtEl>
                                        <p:attrNameLst>
                                          <p:attrName>ppt_y</p:attrName>
                                        </p:attrNameLst>
                                      </p:cBhvr>
                                      <p:tavLst>
                                        <p:tav tm="0">
                                          <p:val>
                                            <p:strVal val="ppt_y"/>
                                          </p:val>
                                        </p:tav>
                                        <p:tav tm="100000">
                                          <p:val>
                                            <p:strVal val="1+ppt_h/2"/>
                                          </p:val>
                                        </p:tav>
                                      </p:tavLst>
                                    </p:anim>
                                    <p:set>
                                      <p:cBhvr>
                                        <p:cTn id="28" dur="1" fill="hold">
                                          <p:stCondLst>
                                            <p:cond delay="499"/>
                                          </p:stCondLst>
                                        </p:cTn>
                                        <p:tgtEl>
                                          <p:spTgt spid="3">
                                            <p:txEl>
                                              <p:pRg st="0" end="0"/>
                                            </p:txEl>
                                          </p:spTgt>
                                        </p:tgtEl>
                                        <p:attrNameLst>
                                          <p:attrName>style.visibility</p:attrName>
                                        </p:attrNameLst>
                                      </p:cBhvr>
                                      <p:to>
                                        <p:strVal val="hidden"/>
                                      </p:to>
                                    </p:set>
                                  </p:childTnLst>
                                </p:cTn>
                              </p:par>
                            </p:childTnLst>
                          </p:cTn>
                        </p:par>
                      </p:childTnLst>
                    </p:cTn>
                  </p:par>
                  <p:par>
                    <p:cTn id="29" fill="hold">
                      <p:stCondLst>
                        <p:cond delay="indefinite"/>
                      </p:stCondLst>
                      <p:childTnLst>
                        <p:par>
                          <p:cTn id="30" fill="hold">
                            <p:stCondLst>
                              <p:cond delay="0"/>
                            </p:stCondLst>
                            <p:childTnLst>
                              <p:par>
                                <p:cTn id="31" presetID="2" presetClass="exit" presetSubtype="4" fill="hold" grpId="1" nodeType="clickEffect">
                                  <p:stCondLst>
                                    <p:cond delay="0"/>
                                  </p:stCondLst>
                                  <p:childTnLst>
                                    <p:anim calcmode="lin" valueType="num">
                                      <p:cBhvr additive="base">
                                        <p:cTn id="32" dur="500"/>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33" dur="500"/>
                                        <p:tgtEl>
                                          <p:spTgt spid="3">
                                            <p:txEl>
                                              <p:pRg st="1" end="1"/>
                                            </p:txEl>
                                          </p:spTgt>
                                        </p:tgtEl>
                                        <p:attrNameLst>
                                          <p:attrName>ppt_y</p:attrName>
                                        </p:attrNameLst>
                                      </p:cBhvr>
                                      <p:tavLst>
                                        <p:tav tm="0">
                                          <p:val>
                                            <p:strVal val="ppt_y"/>
                                          </p:val>
                                        </p:tav>
                                        <p:tav tm="100000">
                                          <p:val>
                                            <p:strVal val="1+ppt_h/2"/>
                                          </p:val>
                                        </p:tav>
                                      </p:tavLst>
                                    </p:anim>
                                    <p:set>
                                      <p:cBhvr>
                                        <p:cTn id="34" dur="1" fill="hold">
                                          <p:stCondLst>
                                            <p:cond delay="499"/>
                                          </p:stCondLst>
                                        </p:cTn>
                                        <p:tgtEl>
                                          <p:spTgt spid="3">
                                            <p:txEl>
                                              <p:pRg st="1" end="1"/>
                                            </p:txEl>
                                          </p:spTgt>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2" presetClass="exit" presetSubtype="4" fill="hold" grpId="1" nodeType="clickEffect">
                                  <p:stCondLst>
                                    <p:cond delay="0"/>
                                  </p:stCondLst>
                                  <p:childTnLst>
                                    <p:anim calcmode="lin" valueType="num">
                                      <p:cBhvr additive="base">
                                        <p:cTn id="38" dur="500"/>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39" dur="500"/>
                                        <p:tgtEl>
                                          <p:spTgt spid="3">
                                            <p:txEl>
                                              <p:pRg st="2" end="2"/>
                                            </p:txEl>
                                          </p:spTgt>
                                        </p:tgtEl>
                                        <p:attrNameLst>
                                          <p:attrName>ppt_y</p:attrName>
                                        </p:attrNameLst>
                                      </p:cBhvr>
                                      <p:tavLst>
                                        <p:tav tm="0">
                                          <p:val>
                                            <p:strVal val="ppt_y"/>
                                          </p:val>
                                        </p:tav>
                                        <p:tav tm="100000">
                                          <p:val>
                                            <p:strVal val="1+ppt_h/2"/>
                                          </p:val>
                                        </p:tav>
                                      </p:tavLst>
                                    </p:anim>
                                    <p:set>
                                      <p:cBhvr>
                                        <p:cTn id="40" dur="1" fill="hold">
                                          <p:stCondLst>
                                            <p:cond delay="499"/>
                                          </p:stCondLst>
                                        </p:cTn>
                                        <p:tgtEl>
                                          <p:spTgt spid="3">
                                            <p:txEl>
                                              <p:pRg st="2" end="2"/>
                                            </p:txEl>
                                          </p:spTgt>
                                        </p:tgtEl>
                                        <p:attrNameLst>
                                          <p:attrName>style.visibility</p:attrName>
                                        </p:attrNameLst>
                                      </p:cBhvr>
                                      <p:to>
                                        <p:strVal val="hidden"/>
                                      </p:to>
                                    </p:set>
                                  </p:childTnLst>
                                </p:cTn>
                              </p:par>
                            </p:childTnLst>
                          </p:cTn>
                        </p:par>
                      </p:childTnLst>
                    </p:cTn>
                  </p:par>
                  <p:par>
                    <p:cTn id="41" fill="hold">
                      <p:stCondLst>
                        <p:cond delay="indefinite"/>
                      </p:stCondLst>
                      <p:childTnLst>
                        <p:par>
                          <p:cTn id="42" fill="hold">
                            <p:stCondLst>
                              <p:cond delay="0"/>
                            </p:stCondLst>
                            <p:childTnLst>
                              <p:par>
                                <p:cTn id="43" presetID="2" presetClass="exit" presetSubtype="4" fill="hold" grpId="1" nodeType="clickEffect">
                                  <p:stCondLst>
                                    <p:cond delay="0"/>
                                  </p:stCondLst>
                                  <p:childTnLst>
                                    <p:anim calcmode="lin" valueType="num">
                                      <p:cBhvr additive="base">
                                        <p:cTn id="44" dur="500"/>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45" dur="500"/>
                                        <p:tgtEl>
                                          <p:spTgt spid="3">
                                            <p:txEl>
                                              <p:pRg st="3" end="3"/>
                                            </p:txEl>
                                          </p:spTgt>
                                        </p:tgtEl>
                                        <p:attrNameLst>
                                          <p:attrName>ppt_y</p:attrName>
                                        </p:attrNameLst>
                                      </p:cBhvr>
                                      <p:tavLst>
                                        <p:tav tm="0">
                                          <p:val>
                                            <p:strVal val="ppt_y"/>
                                          </p:val>
                                        </p:tav>
                                        <p:tav tm="100000">
                                          <p:val>
                                            <p:strVal val="1+ppt_h/2"/>
                                          </p:val>
                                        </p:tav>
                                      </p:tavLst>
                                    </p:anim>
                                    <p:set>
                                      <p:cBhvr>
                                        <p:cTn id="46" dur="1" fill="hold">
                                          <p:stCondLst>
                                            <p:cond delay="499"/>
                                          </p:stCondLst>
                                        </p:cTn>
                                        <p:tgtEl>
                                          <p:spTgt spid="3">
                                            <p:txEl>
                                              <p:pRg st="3" end="3"/>
                                            </p:txEl>
                                          </p:spTgt>
                                        </p:tgtEl>
                                        <p:attrNameLst>
                                          <p:attrName>style.visibility</p:attrName>
                                        </p:attrNameLst>
                                      </p:cBhvr>
                                      <p:to>
                                        <p:strVal val="hidden"/>
                                      </p:to>
                                    </p:se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grpId="0" nodeType="clickEffect">
                                  <p:stCondLst>
                                    <p:cond delay="0"/>
                                  </p:stCondLst>
                                  <p:childTnLst>
                                    <p:set>
                                      <p:cBhvr>
                                        <p:cTn id="50" dur="1" fill="hold">
                                          <p:stCondLst>
                                            <p:cond delay="0"/>
                                          </p:stCondLst>
                                        </p:cTn>
                                        <p:tgtEl>
                                          <p:spTgt spid="7"/>
                                        </p:tgtEl>
                                        <p:attrNameLst>
                                          <p:attrName>style.visibility</p:attrName>
                                        </p:attrNameLst>
                                      </p:cBhvr>
                                      <p:to>
                                        <p:strVal val="visible"/>
                                      </p:to>
                                    </p:set>
                                    <p:animEffect transition="in" filter="fade">
                                      <p:cBhvr>
                                        <p:cTn id="51" dur="500"/>
                                        <p:tgtEl>
                                          <p:spTgt spid="7"/>
                                        </p:tgtEl>
                                      </p:cBhvr>
                                    </p:animEffect>
                                  </p:childTnLst>
                                </p:cTn>
                              </p:par>
                            </p:childTnLst>
                          </p:cTn>
                        </p:par>
                      </p:childTnLst>
                    </p:cTn>
                  </p:par>
                  <p:par>
                    <p:cTn id="52" fill="hold">
                      <p:stCondLst>
                        <p:cond delay="indefinite"/>
                      </p:stCondLst>
                      <p:childTnLst>
                        <p:par>
                          <p:cTn id="53" fill="hold">
                            <p:stCondLst>
                              <p:cond delay="0"/>
                            </p:stCondLst>
                            <p:childTnLst>
                              <p:par>
                                <p:cTn id="54" presetID="10" presetClass="entr" presetSubtype="0" fill="hold" nodeType="clickEffect">
                                  <p:stCondLst>
                                    <p:cond delay="0"/>
                                  </p:stCondLst>
                                  <p:childTnLst>
                                    <p:set>
                                      <p:cBhvr>
                                        <p:cTn id="55" dur="1" fill="hold">
                                          <p:stCondLst>
                                            <p:cond delay="0"/>
                                          </p:stCondLst>
                                        </p:cTn>
                                        <p:tgtEl>
                                          <p:spTgt spid="8">
                                            <p:txEl>
                                              <p:pRg st="0" end="0"/>
                                            </p:txEl>
                                          </p:spTgt>
                                        </p:tgtEl>
                                        <p:attrNameLst>
                                          <p:attrName>style.visibility</p:attrName>
                                        </p:attrNameLst>
                                      </p:cBhvr>
                                      <p:to>
                                        <p:strVal val="visible"/>
                                      </p:to>
                                    </p:set>
                                    <p:animEffect transition="in" filter="fade">
                                      <p:cBhvr>
                                        <p:cTn id="56" dur="500"/>
                                        <p:tgtEl>
                                          <p:spTgt spid="8">
                                            <p:txEl>
                                              <p:pRg st="0" end="0"/>
                                            </p:txEl>
                                          </p:spTgt>
                                        </p:tgtEl>
                                      </p:cBhvr>
                                    </p:animEffect>
                                  </p:childTnLst>
                                </p:cTn>
                              </p:par>
                              <p:par>
                                <p:cTn id="57" presetID="10" presetClass="entr" presetSubtype="0" fill="hold" nodeType="withEffect">
                                  <p:stCondLst>
                                    <p:cond delay="0"/>
                                  </p:stCondLst>
                                  <p:childTnLst>
                                    <p:set>
                                      <p:cBhvr>
                                        <p:cTn id="58" dur="1" fill="hold">
                                          <p:stCondLst>
                                            <p:cond delay="0"/>
                                          </p:stCondLst>
                                        </p:cTn>
                                        <p:tgtEl>
                                          <p:spTgt spid="8">
                                            <p:txEl>
                                              <p:pRg st="1" end="1"/>
                                            </p:txEl>
                                          </p:spTgt>
                                        </p:tgtEl>
                                        <p:attrNameLst>
                                          <p:attrName>style.visibility</p:attrName>
                                        </p:attrNameLst>
                                      </p:cBhvr>
                                      <p:to>
                                        <p:strVal val="visible"/>
                                      </p:to>
                                    </p:set>
                                    <p:animEffect transition="in" filter="fade">
                                      <p:cBhvr>
                                        <p:cTn id="59" dur="500"/>
                                        <p:tgtEl>
                                          <p:spTgt spid="8">
                                            <p:txEl>
                                              <p:pRg st="1" end="1"/>
                                            </p:txEl>
                                          </p:spTgt>
                                        </p:tgtEl>
                                      </p:cBhvr>
                                    </p:animEffect>
                                  </p:childTnLst>
                                </p:cTn>
                              </p:par>
                              <p:par>
                                <p:cTn id="60" presetID="10" presetClass="entr" presetSubtype="0" fill="hold" nodeType="withEffect">
                                  <p:stCondLst>
                                    <p:cond delay="0"/>
                                  </p:stCondLst>
                                  <p:childTnLst>
                                    <p:set>
                                      <p:cBhvr>
                                        <p:cTn id="61" dur="1" fill="hold">
                                          <p:stCondLst>
                                            <p:cond delay="0"/>
                                          </p:stCondLst>
                                        </p:cTn>
                                        <p:tgtEl>
                                          <p:spTgt spid="8">
                                            <p:txEl>
                                              <p:pRg st="2" end="2"/>
                                            </p:txEl>
                                          </p:spTgt>
                                        </p:tgtEl>
                                        <p:attrNameLst>
                                          <p:attrName>style.visibility</p:attrName>
                                        </p:attrNameLst>
                                      </p:cBhvr>
                                      <p:to>
                                        <p:strVal val="visible"/>
                                      </p:to>
                                    </p:set>
                                    <p:animEffect transition="in" filter="fade">
                                      <p:cBhvr>
                                        <p:cTn id="62" dur="500"/>
                                        <p:tgtEl>
                                          <p:spTgt spid="8">
                                            <p:txEl>
                                              <p:pRg st="2" end="2"/>
                                            </p:txEl>
                                          </p:spTgt>
                                        </p:tgtEl>
                                      </p:cBhvr>
                                    </p:animEffect>
                                  </p:childTnLst>
                                </p:cTn>
                              </p:par>
                              <p:par>
                                <p:cTn id="63" presetID="10" presetClass="entr" presetSubtype="0" fill="hold" nodeType="withEffect">
                                  <p:stCondLst>
                                    <p:cond delay="0"/>
                                  </p:stCondLst>
                                  <p:childTnLst>
                                    <p:set>
                                      <p:cBhvr>
                                        <p:cTn id="64" dur="1" fill="hold">
                                          <p:stCondLst>
                                            <p:cond delay="0"/>
                                          </p:stCondLst>
                                        </p:cTn>
                                        <p:tgtEl>
                                          <p:spTgt spid="8">
                                            <p:txEl>
                                              <p:pRg st="3" end="3"/>
                                            </p:txEl>
                                          </p:spTgt>
                                        </p:tgtEl>
                                        <p:attrNameLst>
                                          <p:attrName>style.visibility</p:attrName>
                                        </p:attrNameLst>
                                      </p:cBhvr>
                                      <p:to>
                                        <p:strVal val="visible"/>
                                      </p:to>
                                    </p:set>
                                    <p:animEffect transition="in" filter="fade">
                                      <p:cBhvr>
                                        <p:cTn id="65" dur="500"/>
                                        <p:tgtEl>
                                          <p:spTgt spid="8">
                                            <p:txEl>
                                              <p:pRg st="3" end="3"/>
                                            </p:txEl>
                                          </p:spTgt>
                                        </p:tgtEl>
                                      </p:cBhvr>
                                    </p:animEffect>
                                  </p:childTnLst>
                                </p:cTn>
                              </p:par>
                              <p:par>
                                <p:cTn id="66" presetID="10" presetClass="entr" presetSubtype="0" fill="hold" nodeType="withEffect">
                                  <p:stCondLst>
                                    <p:cond delay="0"/>
                                  </p:stCondLst>
                                  <p:childTnLst>
                                    <p:set>
                                      <p:cBhvr>
                                        <p:cTn id="67" dur="1" fill="hold">
                                          <p:stCondLst>
                                            <p:cond delay="0"/>
                                          </p:stCondLst>
                                        </p:cTn>
                                        <p:tgtEl>
                                          <p:spTgt spid="8">
                                            <p:txEl>
                                              <p:pRg st="4" end="4"/>
                                            </p:txEl>
                                          </p:spTgt>
                                        </p:tgtEl>
                                        <p:attrNameLst>
                                          <p:attrName>style.visibility</p:attrName>
                                        </p:attrNameLst>
                                      </p:cBhvr>
                                      <p:to>
                                        <p:strVal val="visible"/>
                                      </p:to>
                                    </p:set>
                                    <p:animEffect transition="in" filter="fade">
                                      <p:cBhvr>
                                        <p:cTn id="68" dur="500"/>
                                        <p:tgtEl>
                                          <p:spTgt spid="8">
                                            <p:txEl>
                                              <p:pRg st="4" end="4"/>
                                            </p:txEl>
                                          </p:spTgt>
                                        </p:tgtEl>
                                      </p:cBhvr>
                                    </p:animEffect>
                                  </p:childTnLst>
                                </p:cTn>
                              </p:par>
                            </p:childTnLst>
                          </p:cTn>
                        </p:par>
                      </p:childTnLst>
                    </p:cTn>
                  </p:par>
                  <p:par>
                    <p:cTn id="69" fill="hold">
                      <p:stCondLst>
                        <p:cond delay="indefinite"/>
                      </p:stCondLst>
                      <p:childTnLst>
                        <p:par>
                          <p:cTn id="70" fill="hold">
                            <p:stCondLst>
                              <p:cond delay="0"/>
                            </p:stCondLst>
                            <p:childTnLst>
                              <p:par>
                                <p:cTn id="71" presetID="1" presetClass="exit" presetSubtype="0" fill="hold" grpId="1" nodeType="clickEffect">
                                  <p:stCondLst>
                                    <p:cond delay="0"/>
                                  </p:stCondLst>
                                  <p:childTnLst>
                                    <p:set>
                                      <p:cBhvr>
                                        <p:cTn id="72" dur="1" fill="hold">
                                          <p:stCondLst>
                                            <p:cond delay="0"/>
                                          </p:stCondLst>
                                        </p:cTn>
                                        <p:tgtEl>
                                          <p:spTgt spid="7"/>
                                        </p:tgtEl>
                                        <p:attrNameLst>
                                          <p:attrName>style.visibility</p:attrName>
                                        </p:attrNameLst>
                                      </p:cBhvr>
                                      <p:to>
                                        <p:strVal val="hidden"/>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grpId="1" nodeType="clickEffect">
                                  <p:stCondLst>
                                    <p:cond delay="0"/>
                                  </p:stCondLst>
                                  <p:childTnLst>
                                    <p:set>
                                      <p:cBhvr>
                                        <p:cTn id="76" dur="1" fill="hold">
                                          <p:stCondLst>
                                            <p:cond delay="0"/>
                                          </p:stCondLst>
                                        </p:cTn>
                                        <p:tgtEl>
                                          <p:spTgt spid="4"/>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42" presetClass="exit" presetSubtype="0" fill="hold" nodeType="clickEffect">
                                  <p:stCondLst>
                                    <p:cond delay="0"/>
                                  </p:stCondLst>
                                  <p:childTnLst>
                                    <p:animEffect transition="out" filter="fade">
                                      <p:cBhvr>
                                        <p:cTn id="80" dur="1000"/>
                                        <p:tgtEl>
                                          <p:spTgt spid="8">
                                            <p:txEl>
                                              <p:pRg st="0" end="0"/>
                                            </p:txEl>
                                          </p:spTgt>
                                        </p:tgtEl>
                                      </p:cBhvr>
                                    </p:animEffect>
                                    <p:anim calcmode="lin" valueType="num">
                                      <p:cBhvr>
                                        <p:cTn id="81" dur="1000"/>
                                        <p:tgtEl>
                                          <p:spTgt spid="8">
                                            <p:txEl>
                                              <p:pRg st="0" end="0"/>
                                            </p:txEl>
                                          </p:spTgt>
                                        </p:tgtEl>
                                        <p:attrNameLst>
                                          <p:attrName>ppt_x</p:attrName>
                                        </p:attrNameLst>
                                      </p:cBhvr>
                                      <p:tavLst>
                                        <p:tav tm="0">
                                          <p:val>
                                            <p:strVal val="ppt_x"/>
                                          </p:val>
                                        </p:tav>
                                        <p:tav tm="100000">
                                          <p:val>
                                            <p:strVal val="ppt_x"/>
                                          </p:val>
                                        </p:tav>
                                      </p:tavLst>
                                    </p:anim>
                                    <p:anim calcmode="lin" valueType="num">
                                      <p:cBhvr>
                                        <p:cTn id="82" dur="1000"/>
                                        <p:tgtEl>
                                          <p:spTgt spid="8">
                                            <p:txEl>
                                              <p:pRg st="0" end="0"/>
                                            </p:txEl>
                                          </p:spTgt>
                                        </p:tgtEl>
                                        <p:attrNameLst>
                                          <p:attrName>ppt_y</p:attrName>
                                        </p:attrNameLst>
                                      </p:cBhvr>
                                      <p:tavLst>
                                        <p:tav tm="0">
                                          <p:val>
                                            <p:strVal val="ppt_y"/>
                                          </p:val>
                                        </p:tav>
                                        <p:tav tm="100000">
                                          <p:val>
                                            <p:strVal val="ppt_y+.1"/>
                                          </p:val>
                                        </p:tav>
                                      </p:tavLst>
                                    </p:anim>
                                    <p:set>
                                      <p:cBhvr>
                                        <p:cTn id="83" dur="1" fill="hold">
                                          <p:stCondLst>
                                            <p:cond delay="999"/>
                                          </p:stCondLst>
                                        </p:cTn>
                                        <p:tgtEl>
                                          <p:spTgt spid="8">
                                            <p:txEl>
                                              <p:pRg st="0" end="0"/>
                                            </p:txEl>
                                          </p:spTgt>
                                        </p:tgtEl>
                                        <p:attrNameLst>
                                          <p:attrName>style.visibility</p:attrName>
                                        </p:attrNameLst>
                                      </p:cBhvr>
                                      <p:to>
                                        <p:strVal val="hidden"/>
                                      </p:to>
                                    </p:set>
                                  </p:childTnLst>
                                </p:cTn>
                              </p:par>
                              <p:par>
                                <p:cTn id="84" presetID="42" presetClass="exit" presetSubtype="0" fill="hold" nodeType="withEffect">
                                  <p:stCondLst>
                                    <p:cond delay="0"/>
                                  </p:stCondLst>
                                  <p:childTnLst>
                                    <p:animEffect transition="out" filter="fade">
                                      <p:cBhvr>
                                        <p:cTn id="85" dur="1000"/>
                                        <p:tgtEl>
                                          <p:spTgt spid="8">
                                            <p:txEl>
                                              <p:pRg st="1" end="1"/>
                                            </p:txEl>
                                          </p:spTgt>
                                        </p:tgtEl>
                                      </p:cBhvr>
                                    </p:animEffect>
                                    <p:anim calcmode="lin" valueType="num">
                                      <p:cBhvr>
                                        <p:cTn id="86" dur="1000"/>
                                        <p:tgtEl>
                                          <p:spTgt spid="8">
                                            <p:txEl>
                                              <p:pRg st="1" end="1"/>
                                            </p:txEl>
                                          </p:spTgt>
                                        </p:tgtEl>
                                        <p:attrNameLst>
                                          <p:attrName>ppt_x</p:attrName>
                                        </p:attrNameLst>
                                      </p:cBhvr>
                                      <p:tavLst>
                                        <p:tav tm="0">
                                          <p:val>
                                            <p:strVal val="ppt_x"/>
                                          </p:val>
                                        </p:tav>
                                        <p:tav tm="100000">
                                          <p:val>
                                            <p:strVal val="ppt_x"/>
                                          </p:val>
                                        </p:tav>
                                      </p:tavLst>
                                    </p:anim>
                                    <p:anim calcmode="lin" valueType="num">
                                      <p:cBhvr>
                                        <p:cTn id="87" dur="1000"/>
                                        <p:tgtEl>
                                          <p:spTgt spid="8">
                                            <p:txEl>
                                              <p:pRg st="1" end="1"/>
                                            </p:txEl>
                                          </p:spTgt>
                                        </p:tgtEl>
                                        <p:attrNameLst>
                                          <p:attrName>ppt_y</p:attrName>
                                        </p:attrNameLst>
                                      </p:cBhvr>
                                      <p:tavLst>
                                        <p:tav tm="0">
                                          <p:val>
                                            <p:strVal val="ppt_y"/>
                                          </p:val>
                                        </p:tav>
                                        <p:tav tm="100000">
                                          <p:val>
                                            <p:strVal val="ppt_y+.1"/>
                                          </p:val>
                                        </p:tav>
                                      </p:tavLst>
                                    </p:anim>
                                    <p:set>
                                      <p:cBhvr>
                                        <p:cTn id="88" dur="1" fill="hold">
                                          <p:stCondLst>
                                            <p:cond delay="999"/>
                                          </p:stCondLst>
                                        </p:cTn>
                                        <p:tgtEl>
                                          <p:spTgt spid="8">
                                            <p:txEl>
                                              <p:pRg st="1" end="1"/>
                                            </p:txEl>
                                          </p:spTgt>
                                        </p:tgtEl>
                                        <p:attrNameLst>
                                          <p:attrName>style.visibility</p:attrName>
                                        </p:attrNameLst>
                                      </p:cBhvr>
                                      <p:to>
                                        <p:strVal val="hidden"/>
                                      </p:to>
                                    </p:set>
                                  </p:childTnLst>
                                </p:cTn>
                              </p:par>
                              <p:par>
                                <p:cTn id="89" presetID="42" presetClass="exit" presetSubtype="0" fill="hold" nodeType="withEffect">
                                  <p:stCondLst>
                                    <p:cond delay="0"/>
                                  </p:stCondLst>
                                  <p:childTnLst>
                                    <p:animEffect transition="out" filter="fade">
                                      <p:cBhvr>
                                        <p:cTn id="90" dur="1000"/>
                                        <p:tgtEl>
                                          <p:spTgt spid="8">
                                            <p:txEl>
                                              <p:pRg st="2" end="2"/>
                                            </p:txEl>
                                          </p:spTgt>
                                        </p:tgtEl>
                                      </p:cBhvr>
                                    </p:animEffect>
                                    <p:anim calcmode="lin" valueType="num">
                                      <p:cBhvr>
                                        <p:cTn id="91" dur="1000"/>
                                        <p:tgtEl>
                                          <p:spTgt spid="8">
                                            <p:txEl>
                                              <p:pRg st="2" end="2"/>
                                            </p:txEl>
                                          </p:spTgt>
                                        </p:tgtEl>
                                        <p:attrNameLst>
                                          <p:attrName>ppt_x</p:attrName>
                                        </p:attrNameLst>
                                      </p:cBhvr>
                                      <p:tavLst>
                                        <p:tav tm="0">
                                          <p:val>
                                            <p:strVal val="ppt_x"/>
                                          </p:val>
                                        </p:tav>
                                        <p:tav tm="100000">
                                          <p:val>
                                            <p:strVal val="ppt_x"/>
                                          </p:val>
                                        </p:tav>
                                      </p:tavLst>
                                    </p:anim>
                                    <p:anim calcmode="lin" valueType="num">
                                      <p:cBhvr>
                                        <p:cTn id="92" dur="1000"/>
                                        <p:tgtEl>
                                          <p:spTgt spid="8">
                                            <p:txEl>
                                              <p:pRg st="2" end="2"/>
                                            </p:txEl>
                                          </p:spTgt>
                                        </p:tgtEl>
                                        <p:attrNameLst>
                                          <p:attrName>ppt_y</p:attrName>
                                        </p:attrNameLst>
                                      </p:cBhvr>
                                      <p:tavLst>
                                        <p:tav tm="0">
                                          <p:val>
                                            <p:strVal val="ppt_y"/>
                                          </p:val>
                                        </p:tav>
                                        <p:tav tm="100000">
                                          <p:val>
                                            <p:strVal val="ppt_y+.1"/>
                                          </p:val>
                                        </p:tav>
                                      </p:tavLst>
                                    </p:anim>
                                    <p:set>
                                      <p:cBhvr>
                                        <p:cTn id="93" dur="1" fill="hold">
                                          <p:stCondLst>
                                            <p:cond delay="999"/>
                                          </p:stCondLst>
                                        </p:cTn>
                                        <p:tgtEl>
                                          <p:spTgt spid="8">
                                            <p:txEl>
                                              <p:pRg st="2" end="2"/>
                                            </p:txEl>
                                          </p:spTgt>
                                        </p:tgtEl>
                                        <p:attrNameLst>
                                          <p:attrName>style.visibility</p:attrName>
                                        </p:attrNameLst>
                                      </p:cBhvr>
                                      <p:to>
                                        <p:strVal val="hidden"/>
                                      </p:to>
                                    </p:set>
                                  </p:childTnLst>
                                </p:cTn>
                              </p:par>
                              <p:par>
                                <p:cTn id="94" presetID="42" presetClass="exit" presetSubtype="0" fill="hold" nodeType="withEffect">
                                  <p:stCondLst>
                                    <p:cond delay="0"/>
                                  </p:stCondLst>
                                  <p:childTnLst>
                                    <p:animEffect transition="out" filter="fade">
                                      <p:cBhvr>
                                        <p:cTn id="95" dur="1000"/>
                                        <p:tgtEl>
                                          <p:spTgt spid="8">
                                            <p:txEl>
                                              <p:pRg st="3" end="3"/>
                                            </p:txEl>
                                          </p:spTgt>
                                        </p:tgtEl>
                                      </p:cBhvr>
                                    </p:animEffect>
                                    <p:anim calcmode="lin" valueType="num">
                                      <p:cBhvr>
                                        <p:cTn id="96" dur="1000"/>
                                        <p:tgtEl>
                                          <p:spTgt spid="8">
                                            <p:txEl>
                                              <p:pRg st="3" end="3"/>
                                            </p:txEl>
                                          </p:spTgt>
                                        </p:tgtEl>
                                        <p:attrNameLst>
                                          <p:attrName>ppt_x</p:attrName>
                                        </p:attrNameLst>
                                      </p:cBhvr>
                                      <p:tavLst>
                                        <p:tav tm="0">
                                          <p:val>
                                            <p:strVal val="ppt_x"/>
                                          </p:val>
                                        </p:tav>
                                        <p:tav tm="100000">
                                          <p:val>
                                            <p:strVal val="ppt_x"/>
                                          </p:val>
                                        </p:tav>
                                      </p:tavLst>
                                    </p:anim>
                                    <p:anim calcmode="lin" valueType="num">
                                      <p:cBhvr>
                                        <p:cTn id="97" dur="1000"/>
                                        <p:tgtEl>
                                          <p:spTgt spid="8">
                                            <p:txEl>
                                              <p:pRg st="3" end="3"/>
                                            </p:txEl>
                                          </p:spTgt>
                                        </p:tgtEl>
                                        <p:attrNameLst>
                                          <p:attrName>ppt_y</p:attrName>
                                        </p:attrNameLst>
                                      </p:cBhvr>
                                      <p:tavLst>
                                        <p:tav tm="0">
                                          <p:val>
                                            <p:strVal val="ppt_y"/>
                                          </p:val>
                                        </p:tav>
                                        <p:tav tm="100000">
                                          <p:val>
                                            <p:strVal val="ppt_y+.1"/>
                                          </p:val>
                                        </p:tav>
                                      </p:tavLst>
                                    </p:anim>
                                    <p:set>
                                      <p:cBhvr>
                                        <p:cTn id="98" dur="1" fill="hold">
                                          <p:stCondLst>
                                            <p:cond delay="999"/>
                                          </p:stCondLst>
                                        </p:cTn>
                                        <p:tgtEl>
                                          <p:spTgt spid="8">
                                            <p:txEl>
                                              <p:pRg st="3" end="3"/>
                                            </p:txEl>
                                          </p:spTgt>
                                        </p:tgtEl>
                                        <p:attrNameLst>
                                          <p:attrName>style.visibility</p:attrName>
                                        </p:attrNameLst>
                                      </p:cBhvr>
                                      <p:to>
                                        <p:strVal val="hidden"/>
                                      </p:to>
                                    </p:set>
                                  </p:childTnLst>
                                </p:cTn>
                              </p:par>
                              <p:par>
                                <p:cTn id="99" presetID="42" presetClass="exit" presetSubtype="0" fill="hold" nodeType="withEffect">
                                  <p:stCondLst>
                                    <p:cond delay="0"/>
                                  </p:stCondLst>
                                  <p:childTnLst>
                                    <p:animEffect transition="out" filter="fade">
                                      <p:cBhvr>
                                        <p:cTn id="100" dur="1000"/>
                                        <p:tgtEl>
                                          <p:spTgt spid="8">
                                            <p:txEl>
                                              <p:pRg st="4" end="4"/>
                                            </p:txEl>
                                          </p:spTgt>
                                        </p:tgtEl>
                                      </p:cBhvr>
                                    </p:animEffect>
                                    <p:anim calcmode="lin" valueType="num">
                                      <p:cBhvr>
                                        <p:cTn id="101" dur="1000"/>
                                        <p:tgtEl>
                                          <p:spTgt spid="8">
                                            <p:txEl>
                                              <p:pRg st="4" end="4"/>
                                            </p:txEl>
                                          </p:spTgt>
                                        </p:tgtEl>
                                        <p:attrNameLst>
                                          <p:attrName>ppt_x</p:attrName>
                                        </p:attrNameLst>
                                      </p:cBhvr>
                                      <p:tavLst>
                                        <p:tav tm="0">
                                          <p:val>
                                            <p:strVal val="ppt_x"/>
                                          </p:val>
                                        </p:tav>
                                        <p:tav tm="100000">
                                          <p:val>
                                            <p:strVal val="ppt_x"/>
                                          </p:val>
                                        </p:tav>
                                      </p:tavLst>
                                    </p:anim>
                                    <p:anim calcmode="lin" valueType="num">
                                      <p:cBhvr>
                                        <p:cTn id="102" dur="1000"/>
                                        <p:tgtEl>
                                          <p:spTgt spid="8">
                                            <p:txEl>
                                              <p:pRg st="4" end="4"/>
                                            </p:txEl>
                                          </p:spTgt>
                                        </p:tgtEl>
                                        <p:attrNameLst>
                                          <p:attrName>ppt_y</p:attrName>
                                        </p:attrNameLst>
                                      </p:cBhvr>
                                      <p:tavLst>
                                        <p:tav tm="0">
                                          <p:val>
                                            <p:strVal val="ppt_y"/>
                                          </p:val>
                                        </p:tav>
                                        <p:tav tm="100000">
                                          <p:val>
                                            <p:strVal val="ppt_y+.1"/>
                                          </p:val>
                                        </p:tav>
                                      </p:tavLst>
                                    </p:anim>
                                    <p:set>
                                      <p:cBhvr>
                                        <p:cTn id="103" dur="1" fill="hold">
                                          <p:stCondLst>
                                            <p:cond delay="999"/>
                                          </p:stCondLst>
                                        </p:cTn>
                                        <p:tgtEl>
                                          <p:spTgt spid="8">
                                            <p:txEl>
                                              <p:pRg st="4" end="4"/>
                                            </p:txEl>
                                          </p:spTgt>
                                        </p:tgtEl>
                                        <p:attrNameLst>
                                          <p:attrName>style.visibility</p:attrName>
                                        </p:attrNameLst>
                                      </p:cBhvr>
                                      <p:to>
                                        <p:strVal val="hidden"/>
                                      </p:to>
                                    </p:set>
                                  </p:childTnLst>
                                </p:cTn>
                              </p:par>
                            </p:childTnLst>
                          </p:cTn>
                        </p:par>
                      </p:childTnLst>
                    </p:cTn>
                  </p:par>
                  <p:par>
                    <p:cTn id="104" fill="hold">
                      <p:stCondLst>
                        <p:cond delay="indefinite"/>
                      </p:stCondLst>
                      <p:childTnLst>
                        <p:par>
                          <p:cTn id="105" fill="hold">
                            <p:stCondLst>
                              <p:cond delay="0"/>
                            </p:stCondLst>
                            <p:childTnLst>
                              <p:par>
                                <p:cTn id="106" presetID="16" presetClass="entr" presetSubtype="21" fill="hold" grpId="0" nodeType="clickEffect">
                                  <p:stCondLst>
                                    <p:cond delay="0"/>
                                  </p:stCondLst>
                                  <p:childTnLst>
                                    <p:set>
                                      <p:cBhvr>
                                        <p:cTn id="107" dur="1" fill="hold">
                                          <p:stCondLst>
                                            <p:cond delay="0"/>
                                          </p:stCondLst>
                                        </p:cTn>
                                        <p:tgtEl>
                                          <p:spTgt spid="9"/>
                                        </p:tgtEl>
                                        <p:attrNameLst>
                                          <p:attrName>style.visibility</p:attrName>
                                        </p:attrNameLst>
                                      </p:cBhvr>
                                      <p:to>
                                        <p:strVal val="visible"/>
                                      </p:to>
                                    </p:set>
                                    <p:animEffect transition="in" filter="barn(inVertical)">
                                      <p:cBhvr>
                                        <p:cTn id="108" dur="500"/>
                                        <p:tgtEl>
                                          <p:spTgt spid="9"/>
                                        </p:tgtEl>
                                      </p:cBhvr>
                                    </p:animEffect>
                                  </p:childTnLst>
                                </p:cTn>
                              </p:par>
                            </p:childTnLst>
                          </p:cTn>
                        </p:par>
                      </p:childTnLst>
                    </p:cTn>
                  </p:par>
                  <p:par>
                    <p:cTn id="109" fill="hold">
                      <p:stCondLst>
                        <p:cond delay="indefinite"/>
                      </p:stCondLst>
                      <p:childTnLst>
                        <p:par>
                          <p:cTn id="110" fill="hold">
                            <p:stCondLst>
                              <p:cond delay="0"/>
                            </p:stCondLst>
                            <p:childTnLst>
                              <p:par>
                                <p:cTn id="111" presetID="2" presetClass="entr" presetSubtype="4" fill="hold" nodeType="clickEffect">
                                  <p:stCondLst>
                                    <p:cond delay="0"/>
                                  </p:stCondLst>
                                  <p:childTnLst>
                                    <p:set>
                                      <p:cBhvr>
                                        <p:cTn id="112" dur="1" fill="hold">
                                          <p:stCondLst>
                                            <p:cond delay="0"/>
                                          </p:stCondLst>
                                        </p:cTn>
                                        <p:tgtEl>
                                          <p:spTgt spid="9">
                                            <p:txEl>
                                              <p:pRg st="0" end="0"/>
                                            </p:txEl>
                                          </p:spTgt>
                                        </p:tgtEl>
                                        <p:attrNameLst>
                                          <p:attrName>style.visibility</p:attrName>
                                        </p:attrNameLst>
                                      </p:cBhvr>
                                      <p:to>
                                        <p:strVal val="visible"/>
                                      </p:to>
                                    </p:set>
                                    <p:anim calcmode="lin" valueType="num">
                                      <p:cBhvr additive="base">
                                        <p:cTn id="113"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114" dur="500" fill="hold"/>
                                        <p:tgtEl>
                                          <p:spTgt spid="9">
                                            <p:txEl>
                                              <p:pRg st="0" end="0"/>
                                            </p:txEl>
                                          </p:spTgt>
                                        </p:tgtEl>
                                        <p:attrNameLst>
                                          <p:attrName>ppt_y</p:attrName>
                                        </p:attrNameLst>
                                      </p:cBhvr>
                                      <p:tavLst>
                                        <p:tav tm="0">
                                          <p:val>
                                            <p:strVal val="1+#ppt_h/2"/>
                                          </p:val>
                                        </p:tav>
                                        <p:tav tm="100000">
                                          <p:val>
                                            <p:strVal val="#ppt_y"/>
                                          </p:val>
                                        </p:tav>
                                      </p:tavLst>
                                    </p:anim>
                                  </p:childTnLst>
                                </p:cTn>
                              </p:par>
                              <p:par>
                                <p:cTn id="115" presetID="2" presetClass="entr" presetSubtype="4" fill="hold" nodeType="withEffect">
                                  <p:stCondLst>
                                    <p:cond delay="0"/>
                                  </p:stCondLst>
                                  <p:childTnLst>
                                    <p:set>
                                      <p:cBhvr>
                                        <p:cTn id="116" dur="1" fill="hold">
                                          <p:stCondLst>
                                            <p:cond delay="0"/>
                                          </p:stCondLst>
                                        </p:cTn>
                                        <p:tgtEl>
                                          <p:spTgt spid="9">
                                            <p:txEl>
                                              <p:pRg st="1" end="1"/>
                                            </p:txEl>
                                          </p:spTgt>
                                        </p:tgtEl>
                                        <p:attrNameLst>
                                          <p:attrName>style.visibility</p:attrName>
                                        </p:attrNameLst>
                                      </p:cBhvr>
                                      <p:to>
                                        <p:strVal val="visible"/>
                                      </p:to>
                                    </p:set>
                                    <p:anim calcmode="lin" valueType="num">
                                      <p:cBhvr additive="base">
                                        <p:cTn id="117"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118" dur="500" fill="hold"/>
                                        <p:tgtEl>
                                          <p:spTgt spid="9">
                                            <p:txEl>
                                              <p:pRg st="1" end="1"/>
                                            </p:txEl>
                                          </p:spTgt>
                                        </p:tgtEl>
                                        <p:attrNameLst>
                                          <p:attrName>ppt_y</p:attrName>
                                        </p:attrNameLst>
                                      </p:cBhvr>
                                      <p:tavLst>
                                        <p:tav tm="0">
                                          <p:val>
                                            <p:strVal val="1+#ppt_h/2"/>
                                          </p:val>
                                        </p:tav>
                                        <p:tav tm="100000">
                                          <p:val>
                                            <p:strVal val="#ppt_y"/>
                                          </p:val>
                                        </p:tav>
                                      </p:tavLst>
                                    </p:anim>
                                  </p:childTnLst>
                                </p:cTn>
                              </p:par>
                              <p:par>
                                <p:cTn id="119" presetID="2" presetClass="entr" presetSubtype="4" fill="hold" nodeType="withEffect">
                                  <p:stCondLst>
                                    <p:cond delay="0"/>
                                  </p:stCondLst>
                                  <p:childTnLst>
                                    <p:set>
                                      <p:cBhvr>
                                        <p:cTn id="120" dur="1" fill="hold">
                                          <p:stCondLst>
                                            <p:cond delay="0"/>
                                          </p:stCondLst>
                                        </p:cTn>
                                        <p:tgtEl>
                                          <p:spTgt spid="9">
                                            <p:txEl>
                                              <p:pRg st="2" end="2"/>
                                            </p:txEl>
                                          </p:spTgt>
                                        </p:tgtEl>
                                        <p:attrNameLst>
                                          <p:attrName>style.visibility</p:attrName>
                                        </p:attrNameLst>
                                      </p:cBhvr>
                                      <p:to>
                                        <p:strVal val="visible"/>
                                      </p:to>
                                    </p:set>
                                    <p:anim calcmode="lin" valueType="num">
                                      <p:cBhvr additive="base">
                                        <p:cTn id="121" dur="500" fill="hold"/>
                                        <p:tgtEl>
                                          <p:spTgt spid="9">
                                            <p:txEl>
                                              <p:pRg st="2" end="2"/>
                                            </p:txEl>
                                          </p:spTgt>
                                        </p:tgtEl>
                                        <p:attrNameLst>
                                          <p:attrName>ppt_x</p:attrName>
                                        </p:attrNameLst>
                                      </p:cBhvr>
                                      <p:tavLst>
                                        <p:tav tm="0">
                                          <p:val>
                                            <p:strVal val="#ppt_x"/>
                                          </p:val>
                                        </p:tav>
                                        <p:tav tm="100000">
                                          <p:val>
                                            <p:strVal val="#ppt_x"/>
                                          </p:val>
                                        </p:tav>
                                      </p:tavLst>
                                    </p:anim>
                                    <p:anim calcmode="lin" valueType="num">
                                      <p:cBhvr additive="base">
                                        <p:cTn id="122" dur="500" fill="hold"/>
                                        <p:tgtEl>
                                          <p:spTgt spid="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23" fill="hold">
                      <p:stCondLst>
                        <p:cond delay="indefinite"/>
                      </p:stCondLst>
                      <p:childTnLst>
                        <p:par>
                          <p:cTn id="124" fill="hold">
                            <p:stCondLst>
                              <p:cond delay="0"/>
                            </p:stCondLst>
                            <p:childTnLst>
                              <p:par>
                                <p:cTn id="125" presetID="10" presetClass="exit" presetSubtype="0" fill="hold" grpId="0" nodeType="clickEffect">
                                  <p:stCondLst>
                                    <p:cond delay="0"/>
                                  </p:stCondLst>
                                  <p:childTnLst>
                                    <p:animEffect transition="out" filter="fade">
                                      <p:cBhvr>
                                        <p:cTn id="126" dur="500"/>
                                        <p:tgtEl>
                                          <p:spTgt spid="4"/>
                                        </p:tgtEl>
                                      </p:cBhvr>
                                    </p:animEffect>
                                    <p:set>
                                      <p:cBhvr>
                                        <p:cTn id="127" dur="1" fill="hold">
                                          <p:stCondLst>
                                            <p:cond delay="499"/>
                                          </p:stCondLst>
                                        </p:cTn>
                                        <p:tgtEl>
                                          <p:spTgt spid="4"/>
                                        </p:tgtEl>
                                        <p:attrNameLst>
                                          <p:attrName>style.visibility</p:attrName>
                                        </p:attrNameLst>
                                      </p:cBhvr>
                                      <p:to>
                                        <p:strVal val="hidden"/>
                                      </p:to>
                                    </p:set>
                                  </p:childTnLst>
                                </p:cTn>
                              </p:par>
                            </p:childTnLst>
                          </p:cTn>
                        </p:par>
                      </p:childTnLst>
                    </p:cTn>
                  </p:par>
                  <p:par>
                    <p:cTn id="128" fill="hold">
                      <p:stCondLst>
                        <p:cond delay="indefinite"/>
                      </p:stCondLst>
                      <p:childTnLst>
                        <p:par>
                          <p:cTn id="129" fill="hold">
                            <p:stCondLst>
                              <p:cond delay="0"/>
                            </p:stCondLst>
                            <p:childTnLst>
                              <p:par>
                                <p:cTn id="130" presetID="22" presetClass="exit" presetSubtype="4" fill="hold" grpId="1" nodeType="clickEffect">
                                  <p:stCondLst>
                                    <p:cond delay="0"/>
                                  </p:stCondLst>
                                  <p:childTnLst>
                                    <p:animEffect transition="out" filter="wipe(down)">
                                      <p:cBhvr>
                                        <p:cTn id="131" dur="500"/>
                                        <p:tgtEl>
                                          <p:spTgt spid="9">
                                            <p:txEl>
                                              <p:pRg st="0" end="0"/>
                                            </p:txEl>
                                          </p:spTgt>
                                        </p:tgtEl>
                                      </p:cBhvr>
                                    </p:animEffect>
                                    <p:set>
                                      <p:cBhvr>
                                        <p:cTn id="132" dur="1" fill="hold">
                                          <p:stCondLst>
                                            <p:cond delay="499"/>
                                          </p:stCondLst>
                                        </p:cTn>
                                        <p:tgtEl>
                                          <p:spTgt spid="9">
                                            <p:txEl>
                                              <p:pRg st="0" end="0"/>
                                            </p:txEl>
                                          </p:spTgt>
                                        </p:tgtEl>
                                        <p:attrNameLst>
                                          <p:attrName>style.visibility</p:attrName>
                                        </p:attrNameLst>
                                      </p:cBhvr>
                                      <p:to>
                                        <p:strVal val="hidden"/>
                                      </p:to>
                                    </p:set>
                                  </p:childTnLst>
                                </p:cTn>
                              </p:par>
                              <p:par>
                                <p:cTn id="133" presetID="22" presetClass="exit" presetSubtype="4" fill="hold" grpId="1" nodeType="withEffect">
                                  <p:stCondLst>
                                    <p:cond delay="0"/>
                                  </p:stCondLst>
                                  <p:childTnLst>
                                    <p:animEffect transition="out" filter="wipe(down)">
                                      <p:cBhvr>
                                        <p:cTn id="134" dur="500"/>
                                        <p:tgtEl>
                                          <p:spTgt spid="9">
                                            <p:txEl>
                                              <p:pRg st="1" end="1"/>
                                            </p:txEl>
                                          </p:spTgt>
                                        </p:tgtEl>
                                      </p:cBhvr>
                                    </p:animEffect>
                                    <p:set>
                                      <p:cBhvr>
                                        <p:cTn id="135" dur="1" fill="hold">
                                          <p:stCondLst>
                                            <p:cond delay="499"/>
                                          </p:stCondLst>
                                        </p:cTn>
                                        <p:tgtEl>
                                          <p:spTgt spid="9">
                                            <p:txEl>
                                              <p:pRg st="1" end="1"/>
                                            </p:txEl>
                                          </p:spTgt>
                                        </p:tgtEl>
                                        <p:attrNameLst>
                                          <p:attrName>style.visibility</p:attrName>
                                        </p:attrNameLst>
                                      </p:cBhvr>
                                      <p:to>
                                        <p:strVal val="hidden"/>
                                      </p:to>
                                    </p:set>
                                  </p:childTnLst>
                                </p:cTn>
                              </p:par>
                              <p:par>
                                <p:cTn id="136" presetID="22" presetClass="exit" presetSubtype="4" fill="hold" grpId="1" nodeType="withEffect">
                                  <p:stCondLst>
                                    <p:cond delay="0"/>
                                  </p:stCondLst>
                                  <p:childTnLst>
                                    <p:animEffect transition="out" filter="wipe(down)">
                                      <p:cBhvr>
                                        <p:cTn id="137" dur="500"/>
                                        <p:tgtEl>
                                          <p:spTgt spid="9">
                                            <p:txEl>
                                              <p:pRg st="2" end="2"/>
                                            </p:txEl>
                                          </p:spTgt>
                                        </p:tgtEl>
                                      </p:cBhvr>
                                    </p:animEffect>
                                    <p:set>
                                      <p:cBhvr>
                                        <p:cTn id="138" dur="1" fill="hold">
                                          <p:stCondLst>
                                            <p:cond delay="499"/>
                                          </p:stCondLst>
                                        </p:cTn>
                                        <p:tgtEl>
                                          <p:spTgt spid="9">
                                            <p:txEl>
                                              <p:pRg st="2" end="2"/>
                                            </p:txEl>
                                          </p:spTgt>
                                        </p:tgtEl>
                                        <p:attrNameLst>
                                          <p:attrName>style.visibility</p:attrName>
                                        </p:attrNameLst>
                                      </p:cBhvr>
                                      <p:to>
                                        <p:strVal val="hidden"/>
                                      </p:to>
                                    </p:set>
                                  </p:childTnLst>
                                </p:cTn>
                              </p:par>
                            </p:childTnLst>
                          </p:cTn>
                        </p:par>
                      </p:childTnLst>
                    </p:cTn>
                  </p:par>
                  <p:par>
                    <p:cTn id="139" fill="hold">
                      <p:stCondLst>
                        <p:cond delay="indefinite"/>
                      </p:stCondLst>
                      <p:childTnLst>
                        <p:par>
                          <p:cTn id="140" fill="hold">
                            <p:stCondLst>
                              <p:cond delay="0"/>
                            </p:stCondLst>
                            <p:childTnLst>
                              <p:par>
                                <p:cTn id="141" presetID="14" presetClass="entr" presetSubtype="10" fill="hold" nodeType="clickEffect">
                                  <p:stCondLst>
                                    <p:cond delay="0"/>
                                  </p:stCondLst>
                                  <p:childTnLst>
                                    <p:set>
                                      <p:cBhvr>
                                        <p:cTn id="142" dur="1" fill="hold">
                                          <p:stCondLst>
                                            <p:cond delay="0"/>
                                          </p:stCondLst>
                                        </p:cTn>
                                        <p:tgtEl>
                                          <p:spTgt spid="10"/>
                                        </p:tgtEl>
                                        <p:attrNameLst>
                                          <p:attrName>style.visibility</p:attrName>
                                        </p:attrNameLst>
                                      </p:cBhvr>
                                      <p:to>
                                        <p:strVal val="visible"/>
                                      </p:to>
                                    </p:set>
                                    <p:animEffect transition="in" filter="randombar(horizontal)">
                                      <p:cBhvr>
                                        <p:cTn id="143"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3" grpId="1" build="p"/>
      <p:bldP spid="4" grpId="0"/>
      <p:bldP spid="4" grpId="1"/>
      <p:bldP spid="7" grpId="0"/>
      <p:bldP spid="7" grpId="1"/>
      <p:bldP spid="9" grpId="0"/>
      <p:bldP spid="9" grpId="1" build="allAtOnce"/>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1B03D20-2D43-403D-89F4-C5EAF61D0A63}"/>
              </a:ext>
            </a:extLst>
          </p:cNvPr>
          <p:cNvSpPr>
            <a:spLocks noGrp="1"/>
          </p:cNvSpPr>
          <p:nvPr>
            <p:ph type="title"/>
          </p:nvPr>
        </p:nvSpPr>
        <p:spPr/>
        <p:txBody>
          <a:bodyPr/>
          <a:lstStyle/>
          <a:p>
            <a:r>
              <a:rPr lang="en-US" dirty="0"/>
              <a:t>Functions of Skin</a:t>
            </a:r>
          </a:p>
        </p:txBody>
      </p:sp>
      <p:sp>
        <p:nvSpPr>
          <p:cNvPr id="3" name="Content Placeholder 2">
            <a:extLst>
              <a:ext uri="{FF2B5EF4-FFF2-40B4-BE49-F238E27FC236}">
                <a16:creationId xmlns:a16="http://schemas.microsoft.com/office/drawing/2014/main" xmlns="" id="{BDCD082C-A9CC-459C-896F-446CBFAFD19B}"/>
              </a:ext>
            </a:extLst>
          </p:cNvPr>
          <p:cNvSpPr>
            <a:spLocks noGrp="1"/>
          </p:cNvSpPr>
          <p:nvPr>
            <p:ph idx="1"/>
          </p:nvPr>
        </p:nvSpPr>
        <p:spPr>
          <a:xfrm>
            <a:off x="4740676" y="803186"/>
            <a:ext cx="7226423" cy="5248622"/>
          </a:xfrm>
        </p:spPr>
        <p:txBody>
          <a:bodyPr>
            <a:normAutofit/>
          </a:bodyPr>
          <a:lstStyle/>
          <a:p>
            <a:r>
              <a:rPr lang="en-US" sz="2400" dirty="0"/>
              <a:t>Maintaining Homeostasis</a:t>
            </a:r>
          </a:p>
          <a:p>
            <a:r>
              <a:rPr lang="en-US" sz="2400" dirty="0"/>
              <a:t>Protective Covering</a:t>
            </a:r>
          </a:p>
          <a:p>
            <a:r>
              <a:rPr lang="en-US" sz="2400" dirty="0"/>
              <a:t>Regulate body temperature</a:t>
            </a:r>
          </a:p>
          <a:p>
            <a:r>
              <a:rPr lang="en-US" sz="2400" dirty="0"/>
              <a:t>Delay/prevent excessive water loss from deeper tissues</a:t>
            </a:r>
          </a:p>
          <a:p>
            <a:r>
              <a:rPr lang="en-US" sz="2400" dirty="0"/>
              <a:t>Houses the sensory receptors</a:t>
            </a:r>
          </a:p>
          <a:p>
            <a:r>
              <a:rPr lang="en-US" sz="2400" dirty="0"/>
              <a:t>Synthesizes biochemicals</a:t>
            </a:r>
          </a:p>
          <a:p>
            <a:r>
              <a:rPr lang="en-US" sz="2400" dirty="0"/>
              <a:t>Excretes small quantities of waste</a:t>
            </a:r>
          </a:p>
        </p:txBody>
      </p:sp>
    </p:spTree>
    <p:extLst>
      <p:ext uri="{BB962C8B-B14F-4D97-AF65-F5344CB8AC3E}">
        <p14:creationId xmlns:p14="http://schemas.microsoft.com/office/powerpoint/2010/main" val="359978816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layers of the skin">
            <a:extLst>
              <a:ext uri="{FF2B5EF4-FFF2-40B4-BE49-F238E27FC236}">
                <a16:creationId xmlns:a16="http://schemas.microsoft.com/office/drawing/2014/main" xmlns="" id="{EEA354DB-FD14-4CB2-B1E0-B1BCBA3073A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73303" y="0"/>
            <a:ext cx="7918697" cy="667433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xmlns="" id="{68E180B6-24DC-46AA-A287-F17A521DC7F3}"/>
              </a:ext>
            </a:extLst>
          </p:cNvPr>
          <p:cNvSpPr>
            <a:spLocks noGrp="1"/>
          </p:cNvSpPr>
          <p:nvPr>
            <p:ph type="title"/>
          </p:nvPr>
        </p:nvSpPr>
        <p:spPr/>
        <p:txBody>
          <a:bodyPr/>
          <a:lstStyle/>
          <a:p>
            <a:r>
              <a:rPr lang="en-US" dirty="0"/>
              <a:t>Layers of the Skin</a:t>
            </a:r>
          </a:p>
        </p:txBody>
      </p:sp>
      <p:sp>
        <p:nvSpPr>
          <p:cNvPr id="6" name="Oval 5">
            <a:extLst>
              <a:ext uri="{FF2B5EF4-FFF2-40B4-BE49-F238E27FC236}">
                <a16:creationId xmlns:a16="http://schemas.microsoft.com/office/drawing/2014/main" xmlns="" id="{4A70D0DE-B747-4B88-8620-78791A14856D}"/>
              </a:ext>
            </a:extLst>
          </p:cNvPr>
          <p:cNvSpPr/>
          <p:nvPr/>
        </p:nvSpPr>
        <p:spPr>
          <a:xfrm>
            <a:off x="10449017" y="1623730"/>
            <a:ext cx="1627573" cy="3908832"/>
          </a:xfrm>
          <a:prstGeom prst="ellipse">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8024120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E9A4279-553D-4AC3-8B19-48B0E069C9AD}"/>
              </a:ext>
            </a:extLst>
          </p:cNvPr>
          <p:cNvSpPr>
            <a:spLocks noGrp="1"/>
          </p:cNvSpPr>
          <p:nvPr>
            <p:ph type="title"/>
          </p:nvPr>
        </p:nvSpPr>
        <p:spPr/>
        <p:txBody>
          <a:bodyPr/>
          <a:lstStyle/>
          <a:p>
            <a:r>
              <a:rPr lang="en-US" dirty="0"/>
              <a:t>Epidermis</a:t>
            </a:r>
          </a:p>
        </p:txBody>
      </p:sp>
      <p:sp>
        <p:nvSpPr>
          <p:cNvPr id="3" name="Content Placeholder 2">
            <a:extLst>
              <a:ext uri="{FF2B5EF4-FFF2-40B4-BE49-F238E27FC236}">
                <a16:creationId xmlns:a16="http://schemas.microsoft.com/office/drawing/2014/main" xmlns="" id="{F99691EA-CE81-4CD4-9B9B-386927DB0C4F}"/>
              </a:ext>
            </a:extLst>
          </p:cNvPr>
          <p:cNvSpPr>
            <a:spLocks noGrp="1"/>
          </p:cNvSpPr>
          <p:nvPr>
            <p:ph idx="1"/>
          </p:nvPr>
        </p:nvSpPr>
        <p:spPr>
          <a:xfrm>
            <a:off x="4500979" y="399495"/>
            <a:ext cx="7554897" cy="5652313"/>
          </a:xfrm>
        </p:spPr>
        <p:txBody>
          <a:bodyPr>
            <a:normAutofit/>
          </a:bodyPr>
          <a:lstStyle/>
          <a:p>
            <a:r>
              <a:rPr lang="en-US" sz="2400" dirty="0"/>
              <a:t>Made up of stratified squamous epithelium</a:t>
            </a:r>
          </a:p>
          <a:p>
            <a:r>
              <a:rPr lang="en-US" sz="2400" dirty="0"/>
              <a:t>“The Outer Layer”</a:t>
            </a:r>
          </a:p>
          <a:p>
            <a:r>
              <a:rPr lang="en-US" sz="2400" dirty="0"/>
              <a:t>Function: Protection</a:t>
            </a:r>
          </a:p>
          <a:p>
            <a:pPr lvl="1"/>
            <a:r>
              <a:rPr lang="en-US" sz="2000" dirty="0"/>
              <a:t>Shields moist underlying tissues against excessive water loss</a:t>
            </a:r>
          </a:p>
          <a:p>
            <a:pPr lvl="1"/>
            <a:r>
              <a:rPr lang="en-US" sz="2000" dirty="0"/>
              <a:t>Against mechanical injury and effects of harmful chemicals</a:t>
            </a:r>
          </a:p>
          <a:p>
            <a:pPr lvl="1"/>
            <a:r>
              <a:rPr lang="en-US" sz="2000" dirty="0"/>
              <a:t>Keeps out disease-causing microorganisms if there are no breaks in the skin</a:t>
            </a:r>
          </a:p>
          <a:p>
            <a:endParaRPr lang="en-US" sz="2400" dirty="0"/>
          </a:p>
          <a:p>
            <a:r>
              <a:rPr lang="en-US" sz="2400" dirty="0"/>
              <a:t>Basement membrane separates the epidermis and the dermis</a:t>
            </a:r>
          </a:p>
          <a:p>
            <a:pPr lvl="2"/>
            <a:endParaRPr lang="en-US" sz="1800" dirty="0"/>
          </a:p>
        </p:txBody>
      </p:sp>
    </p:spTree>
    <p:extLst>
      <p:ext uri="{BB962C8B-B14F-4D97-AF65-F5344CB8AC3E}">
        <p14:creationId xmlns:p14="http://schemas.microsoft.com/office/powerpoint/2010/main" val="407971714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9404365-5179-4B04-956E-026F0C06AEAF}"/>
              </a:ext>
            </a:extLst>
          </p:cNvPr>
          <p:cNvSpPr>
            <a:spLocks noGrp="1"/>
          </p:cNvSpPr>
          <p:nvPr>
            <p:ph type="title"/>
          </p:nvPr>
        </p:nvSpPr>
        <p:spPr/>
        <p:txBody>
          <a:bodyPr/>
          <a:lstStyle/>
          <a:p>
            <a:r>
              <a:rPr lang="en-US" dirty="0"/>
              <a:t>Dermis</a:t>
            </a:r>
          </a:p>
        </p:txBody>
      </p:sp>
      <p:sp>
        <p:nvSpPr>
          <p:cNvPr id="3" name="Content Placeholder 2">
            <a:extLst>
              <a:ext uri="{FF2B5EF4-FFF2-40B4-BE49-F238E27FC236}">
                <a16:creationId xmlns:a16="http://schemas.microsoft.com/office/drawing/2014/main" xmlns="" id="{799A406D-6CA9-447E-9852-3F3DF19F83CA}"/>
              </a:ext>
            </a:extLst>
          </p:cNvPr>
          <p:cNvSpPr>
            <a:spLocks noGrp="1"/>
          </p:cNvSpPr>
          <p:nvPr>
            <p:ph idx="1"/>
          </p:nvPr>
        </p:nvSpPr>
        <p:spPr>
          <a:xfrm>
            <a:off x="4616389" y="559293"/>
            <a:ext cx="7412854" cy="5672831"/>
          </a:xfrm>
        </p:spPr>
        <p:txBody>
          <a:bodyPr>
            <a:normAutofit fontScale="92500" lnSpcReduction="10000"/>
          </a:bodyPr>
          <a:lstStyle/>
          <a:p>
            <a:r>
              <a:rPr lang="en-US" sz="2400" dirty="0"/>
              <a:t>Made up of connective tissue (collagenous + elastic fibers), epithelial tissue, nervous tissue, blood</a:t>
            </a:r>
          </a:p>
          <a:p>
            <a:r>
              <a:rPr lang="en-US" sz="2400" dirty="0"/>
              <a:t>“The Inner Layer”</a:t>
            </a:r>
          </a:p>
          <a:p>
            <a:r>
              <a:rPr lang="en-US" sz="2400" dirty="0"/>
              <a:t>This is thicker than the epidermis</a:t>
            </a:r>
          </a:p>
          <a:p>
            <a:r>
              <a:rPr lang="en-US" sz="2400" dirty="0"/>
              <a:t>Network of fibers make it tough and elastic</a:t>
            </a:r>
          </a:p>
          <a:p>
            <a:r>
              <a:rPr lang="en-US" sz="2400" dirty="0"/>
              <a:t>Blood vessels supply nutrients in skin cells. Help regulate body temperature</a:t>
            </a:r>
          </a:p>
          <a:p>
            <a:r>
              <a:rPr lang="en-US" sz="2400" dirty="0"/>
              <a:t>Nerve fibers throughout dermis carry impulses</a:t>
            </a:r>
          </a:p>
          <a:p>
            <a:r>
              <a:rPr lang="en-US" sz="2400" dirty="0"/>
              <a:t>Contains:</a:t>
            </a:r>
          </a:p>
          <a:p>
            <a:pPr lvl="1"/>
            <a:r>
              <a:rPr lang="en-US" sz="2000" dirty="0"/>
              <a:t>Hair follicles</a:t>
            </a:r>
          </a:p>
          <a:p>
            <a:pPr lvl="1"/>
            <a:r>
              <a:rPr lang="en-US" sz="2000" dirty="0"/>
              <a:t>Sebaceous glands</a:t>
            </a:r>
          </a:p>
          <a:p>
            <a:pPr lvl="1"/>
            <a:r>
              <a:rPr lang="en-US" sz="2000" dirty="0"/>
              <a:t>Sweat glands</a:t>
            </a:r>
          </a:p>
        </p:txBody>
      </p:sp>
    </p:spTree>
    <p:extLst>
      <p:ext uri="{BB962C8B-B14F-4D97-AF65-F5344CB8AC3E}">
        <p14:creationId xmlns:p14="http://schemas.microsoft.com/office/powerpoint/2010/main" val="192411274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Atlas">
  <a:themeElements>
    <a:clrScheme name="Atlas">
      <a:dk1>
        <a:sysClr val="windowText" lastClr="000000"/>
      </a:dk1>
      <a:lt1>
        <a:sysClr val="window" lastClr="FFFFFF"/>
      </a:lt1>
      <a:dk2>
        <a:srgbClr val="454545"/>
      </a:dk2>
      <a:lt2>
        <a:srgbClr val="E0E0E0"/>
      </a:lt2>
      <a:accent1>
        <a:srgbClr val="F3960F"/>
      </a:accent1>
      <a:accent2>
        <a:srgbClr val="E04116"/>
      </a:accent2>
      <a:accent3>
        <a:srgbClr val="9D4DE7"/>
      </a:accent3>
      <a:accent4>
        <a:srgbClr val="449EF3"/>
      </a:accent4>
      <a:accent5>
        <a:srgbClr val="39C6BE"/>
      </a:accent5>
      <a:accent6>
        <a:srgbClr val="88C933"/>
      </a:accent6>
      <a:hlink>
        <a:srgbClr val="EBB41F"/>
      </a:hlink>
      <a:folHlink>
        <a:srgbClr val="E1D676"/>
      </a:folHlink>
    </a:clrScheme>
    <a:fontScheme name="Atlas">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xmlns="" name="Atlas" id="{5156B0E4-0EB1-49FE-A26B-15F6F698AEC6}" vid="{29B3952A-A5A2-4E72-A5C9-A88B41734E0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TM16401371[[fn=Atlas]]</Template>
  <TotalTime>513</TotalTime>
  <Words>1289</Words>
  <Application>Microsoft Macintosh PowerPoint</Application>
  <PresentationFormat>Custom</PresentationFormat>
  <Paragraphs>201</Paragraphs>
  <Slides>21</Slides>
  <Notes>5</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Atlas</vt:lpstr>
      <vt:lpstr>Integumentary System</vt:lpstr>
      <vt:lpstr>Sticky Notes!</vt:lpstr>
      <vt:lpstr>What is an organ?</vt:lpstr>
      <vt:lpstr>What is the Integumentary System?</vt:lpstr>
      <vt:lpstr>4 Types of Membranes</vt:lpstr>
      <vt:lpstr>Functions of Skin</vt:lpstr>
      <vt:lpstr>Layers of the Skin</vt:lpstr>
      <vt:lpstr>Epidermis</vt:lpstr>
      <vt:lpstr>Dermis</vt:lpstr>
      <vt:lpstr>Subcutaneous/ Hypodermis</vt:lpstr>
      <vt:lpstr>Layers of Skin</vt:lpstr>
      <vt:lpstr>Dividing Cells</vt:lpstr>
      <vt:lpstr>Melanocytes</vt:lpstr>
      <vt:lpstr>Hair</vt:lpstr>
      <vt:lpstr>Hair Color</vt:lpstr>
      <vt:lpstr>Sebaceous Glands</vt:lpstr>
      <vt:lpstr>Nails </vt:lpstr>
      <vt:lpstr>Sweat Glands</vt:lpstr>
      <vt:lpstr>Nerve Receptors</vt:lpstr>
      <vt:lpstr>Skin Disorders &amp; Conditions Project</vt:lpstr>
      <vt:lpstr>Skin Topics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Integumentary System</dc:title>
  <dc:creator>Brittany Garvey</dc:creator>
  <cp:lastModifiedBy>Service Desk</cp:lastModifiedBy>
  <cp:revision>27</cp:revision>
  <dcterms:created xsi:type="dcterms:W3CDTF">2017-10-30T12:57:35Z</dcterms:created>
  <dcterms:modified xsi:type="dcterms:W3CDTF">2017-11-01T12:30:04Z</dcterms:modified>
</cp:coreProperties>
</file>