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mp4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2" autoAdjust="0"/>
  </p:normalViewPr>
  <p:slideViewPr>
    <p:cSldViewPr snapToGrid="0">
      <p:cViewPr varScale="1">
        <p:scale>
          <a:sx n="45" d="100"/>
          <a:sy n="45" d="100"/>
        </p:scale>
        <p:origin x="-8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0A38C-E755-4950-979F-4205091B9575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D8B6D-5DA3-494D-A3B5-A99A5AA9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2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stimulated by a nerve impulse, the muscle fiber contracts and then relaxes.</a:t>
            </a:r>
          </a:p>
          <a:p>
            <a:r>
              <a:rPr lang="en-US" dirty="0"/>
              <a:t>Muscles that have skeletal muscle tissue move the head, trunk, limbs</a:t>
            </a:r>
          </a:p>
          <a:p>
            <a:r>
              <a:rPr lang="en-US" dirty="0"/>
              <a:t>Allow us to make facial expressions, write, talk, sing, chew, swallow, and breathe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D8B6D-5DA3-494D-A3B5-A99A5AA9BC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9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hollow internal organs: stomach, intestines, urinary bladder, uterus, and blood vessels.</a:t>
            </a:r>
          </a:p>
          <a:p>
            <a:r>
              <a:rPr lang="en-US" dirty="0"/>
              <a:t>Involuntary movements- we do not control these muscles, they unconsciously work</a:t>
            </a:r>
          </a:p>
          <a:p>
            <a:r>
              <a:rPr lang="en-US" dirty="0"/>
              <a:t>This moves food through the digestive tract, constricts blood vessels, and empties the urinary bladder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D8B6D-5DA3-494D-A3B5-A99A5AA9BC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Makes up the bulk to the heart and pumps blood through the heart chambers and into blood vessels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D8B6D-5DA3-494D-A3B5-A99A5AA9BC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4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Fibroblasts </a:t>
            </a:r>
            <a:r>
              <a:rPr lang="en-US" dirty="0" err="1"/>
              <a:t>repond</a:t>
            </a:r>
            <a:r>
              <a:rPr lang="en-US" dirty="0"/>
              <a:t> to injuries rapidly by increasing in number and increasing fiber production. </a:t>
            </a:r>
          </a:p>
          <a:p>
            <a:r>
              <a:rPr lang="en-US" dirty="0"/>
              <a:t>When someone has a heart attack, damage may be done to the cardiac muscle. This tissue is replaced by connective tissue which is formed by the fibroblasts, so this will appear as a scar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D8B6D-5DA3-494D-A3B5-A99A5AA9BC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3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cells are called neurons</a:t>
            </a:r>
          </a:p>
          <a:p>
            <a:r>
              <a:rPr lang="en-US" dirty="0"/>
              <a:t>These neurons will sense a change in the surroundings and then will respond by transmitting a nerve impulse along the nerve fibers to other neurons or to muscles or glands to respond. </a:t>
            </a:r>
          </a:p>
          <a:p>
            <a:r>
              <a:rPr lang="en-US" dirty="0"/>
              <a:t>They are in charge of regulating, integrating, and correlating many bodily functions.</a:t>
            </a:r>
          </a:p>
          <a:p>
            <a:r>
              <a:rPr lang="en-US" dirty="0"/>
              <a:t>Neuroglial cells are cells that support and bind the components of nervous tissue, and connect neurons to blood vessels to help supply nutrients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D8B6D-5DA3-494D-A3B5-A99A5AA9BC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5" Type="http://schemas.openxmlformats.org/officeDocument/2006/relationships/image" Target="../media/image5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6A0006-6D66-4EF2-8A8F-FE6EDCFCA5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Muscle &amp; Nervous Tissue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38D431-524B-4CD0-BDA4-2A6F0B9F9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Anatomy &amp; Physiology</a:t>
            </a:r>
          </a:p>
        </p:txBody>
      </p:sp>
    </p:spTree>
    <p:extLst>
      <p:ext uri="{BB962C8B-B14F-4D97-AF65-F5344CB8AC3E}">
        <p14:creationId xmlns:p14="http://schemas.microsoft.com/office/powerpoint/2010/main" val="217553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648A3-837D-4712-B24B-423773F5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AA8E77-6A45-4638-8501-7278AACF4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up of elongated cells that can contract (shorten)</a:t>
            </a:r>
          </a:p>
          <a:p>
            <a:r>
              <a:rPr lang="en-US" dirty="0"/>
              <a:t>There are 3 types of muscle tissue</a:t>
            </a:r>
          </a:p>
          <a:p>
            <a:pPr lvl="1"/>
            <a:r>
              <a:rPr lang="en-US" dirty="0"/>
              <a:t>Skeletal Muscle Tissue</a:t>
            </a:r>
          </a:p>
          <a:p>
            <a:pPr lvl="1"/>
            <a:r>
              <a:rPr lang="en-US" dirty="0"/>
              <a:t>Smooth Muscle Tissue</a:t>
            </a:r>
          </a:p>
          <a:p>
            <a:pPr lvl="1"/>
            <a:r>
              <a:rPr lang="en-US" dirty="0"/>
              <a:t>Cardiac Muscle Tissue </a:t>
            </a:r>
          </a:p>
        </p:txBody>
      </p:sp>
    </p:spTree>
    <p:extLst>
      <p:ext uri="{BB962C8B-B14F-4D97-AF65-F5344CB8AC3E}">
        <p14:creationId xmlns:p14="http://schemas.microsoft.com/office/powerpoint/2010/main" val="260331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D01F8C-3CBF-4A12-AD89-94ACC67F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56" y="0"/>
            <a:ext cx="7958331" cy="1077229"/>
          </a:xfrm>
        </p:spPr>
        <p:txBody>
          <a:bodyPr/>
          <a:lstStyle/>
          <a:p>
            <a:r>
              <a:rPr lang="en-US" dirty="0"/>
              <a:t>Skeletal Muscle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65C3D1-3883-4FEB-AFEE-197E97ABF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6" y="0"/>
            <a:ext cx="10306878" cy="3401480"/>
          </a:xfrm>
        </p:spPr>
        <p:txBody>
          <a:bodyPr/>
          <a:lstStyle/>
          <a:p>
            <a:r>
              <a:rPr lang="en-US" dirty="0"/>
              <a:t>Location: Muscles usually attached to bones</a:t>
            </a:r>
          </a:p>
          <a:p>
            <a:r>
              <a:rPr lang="en-US" dirty="0"/>
              <a:t>Function: Voluntary movement of skeletal parts</a:t>
            </a:r>
          </a:p>
          <a:p>
            <a:endParaRPr lang="en-US" dirty="0"/>
          </a:p>
          <a:p>
            <a:r>
              <a:rPr lang="en-US" dirty="0"/>
              <a:t>Voluntary movement- movement we can control by conscious effort</a:t>
            </a:r>
          </a:p>
          <a:p>
            <a:r>
              <a:rPr lang="en-US" dirty="0"/>
              <a:t>Made up of long threadlike cells that have alternating light and dark markings, these are called </a:t>
            </a:r>
            <a:r>
              <a:rPr lang="en-US" b="1" i="1" dirty="0"/>
              <a:t>striations</a:t>
            </a:r>
            <a:endParaRPr lang="en-US" dirty="0"/>
          </a:p>
        </p:txBody>
      </p:sp>
      <p:pic>
        <p:nvPicPr>
          <p:cNvPr id="4" name="Picture 2" descr="MUSCLE TISSUE: Muscle tissue is important for movement and is highly vascular to meet its energy demands. They are highly excitable cells specialized for contraction. There are three types of muscle tissue: skeletal, smooth and, cardiac. Refer to individual pictures for detailed descriptions.">
            <a:extLst>
              <a:ext uri="{FF2B5EF4-FFF2-40B4-BE49-F238E27FC236}">
                <a16:creationId xmlns:a16="http://schemas.microsoft.com/office/drawing/2014/main" xmlns="" id="{1360A791-2673-4D26-8527-1DD7F1A9B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6" b="65313"/>
          <a:stretch/>
        </p:blipFill>
        <p:spPr bwMode="auto">
          <a:xfrm>
            <a:off x="974036" y="3560046"/>
            <a:ext cx="8368748" cy="329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64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19CDAF-8DC0-4A9F-8E41-E8C31148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938" y="0"/>
            <a:ext cx="7958331" cy="1077229"/>
          </a:xfrm>
        </p:spPr>
        <p:txBody>
          <a:bodyPr/>
          <a:lstStyle/>
          <a:p>
            <a:r>
              <a:rPr lang="en-US" dirty="0"/>
              <a:t>Smooth Muscle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8D7EBE-B0B4-4CA3-82B3-1EBC09C28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985" y="79512"/>
            <a:ext cx="7796540" cy="3441237"/>
          </a:xfrm>
        </p:spPr>
        <p:txBody>
          <a:bodyPr/>
          <a:lstStyle/>
          <a:p>
            <a:r>
              <a:rPr lang="en-US" dirty="0"/>
              <a:t>Location: walls of hollow internal organs</a:t>
            </a:r>
          </a:p>
          <a:p>
            <a:r>
              <a:rPr lang="en-US" dirty="0"/>
              <a:t>Function: Involuntary movements of internal organs</a:t>
            </a:r>
          </a:p>
          <a:p>
            <a:endParaRPr lang="en-US" dirty="0"/>
          </a:p>
          <a:p>
            <a:r>
              <a:rPr lang="en-US" dirty="0"/>
              <a:t>Smooth- its cells lack striations</a:t>
            </a:r>
          </a:p>
          <a:p>
            <a:r>
              <a:rPr lang="en-US" dirty="0"/>
              <a:t>Shorter than skeletal muscle</a:t>
            </a:r>
          </a:p>
          <a:p>
            <a:r>
              <a:rPr lang="en-US" dirty="0"/>
              <a:t>Spindle-shaped with a single nucleus in the center</a:t>
            </a:r>
          </a:p>
        </p:txBody>
      </p:sp>
      <p:pic>
        <p:nvPicPr>
          <p:cNvPr id="4" name="Picture 6" descr="MUSCLE TISSUE: Muscle tissue is important for movement and is highly vascular to meet its energy demands. They are highly excitable cells specialized for contraction. There are three types of muscle tissue: skeletal, smooth and, cardiac. Refer to individual pictures for detailed descriptions.">
            <a:extLst>
              <a:ext uri="{FF2B5EF4-FFF2-40B4-BE49-F238E27FC236}">
                <a16:creationId xmlns:a16="http://schemas.microsoft.com/office/drawing/2014/main" xmlns="" id="{741337B8-33BE-4D43-84BC-40EBD0BAD1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16" b="2105"/>
          <a:stretch/>
        </p:blipFill>
        <p:spPr bwMode="auto">
          <a:xfrm>
            <a:off x="1024559" y="3402413"/>
            <a:ext cx="9292258" cy="345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FB9E55-F8C9-4A32-AD9F-9B6052FC6199}"/>
              </a:ext>
            </a:extLst>
          </p:cNvPr>
          <p:cNvSpPr/>
          <p:nvPr/>
        </p:nvSpPr>
        <p:spPr>
          <a:xfrm>
            <a:off x="2196548" y="685800"/>
            <a:ext cx="377687" cy="2286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72647-7768-4F30-9222-35777561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939" y="0"/>
            <a:ext cx="7958331" cy="1077229"/>
          </a:xfrm>
        </p:spPr>
        <p:txBody>
          <a:bodyPr/>
          <a:lstStyle/>
          <a:p>
            <a:r>
              <a:rPr lang="en-US" dirty="0"/>
              <a:t>Cardiac Muscle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2D5C4E-69FE-4B5E-AC69-602CFFE4F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312" y="337930"/>
            <a:ext cx="7796540" cy="3458817"/>
          </a:xfrm>
        </p:spPr>
        <p:txBody>
          <a:bodyPr/>
          <a:lstStyle/>
          <a:p>
            <a:r>
              <a:rPr lang="en-US" dirty="0"/>
              <a:t>Location: Heart</a:t>
            </a:r>
          </a:p>
          <a:p>
            <a:r>
              <a:rPr lang="en-US" dirty="0"/>
              <a:t>Function: heart movements</a:t>
            </a:r>
          </a:p>
          <a:p>
            <a:endParaRPr lang="en-US" dirty="0"/>
          </a:p>
          <a:p>
            <a:r>
              <a:rPr lang="en-US" dirty="0"/>
              <a:t>Striated cells are joined end-to-end</a:t>
            </a:r>
          </a:p>
          <a:p>
            <a:r>
              <a:rPr lang="en-US" dirty="0"/>
              <a:t>Branched and connected muscle fibers</a:t>
            </a:r>
          </a:p>
          <a:p>
            <a:r>
              <a:rPr lang="en-US" dirty="0"/>
              <a:t>Involuntary movement</a:t>
            </a:r>
          </a:p>
          <a:p>
            <a:endParaRPr lang="en-US" dirty="0"/>
          </a:p>
        </p:txBody>
      </p:sp>
      <p:pic>
        <p:nvPicPr>
          <p:cNvPr id="4" name="Picture 4" descr="MUSCLE TISSUE: Muscle tissue is important for movement and is highly vascular to meet its energy demands. They are highly excitable cells specialized for contraction. There are three types of muscle tissue: skeletal, smooth and, cardiac. Refer to individual pictures for detailed descriptions.">
            <a:extLst>
              <a:ext uri="{FF2B5EF4-FFF2-40B4-BE49-F238E27FC236}">
                <a16:creationId xmlns:a16="http://schemas.microsoft.com/office/drawing/2014/main" xmlns="" id="{12511BC5-1C30-4520-9BE0-366BE3C944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6" b="32584"/>
          <a:stretch/>
        </p:blipFill>
        <p:spPr bwMode="auto">
          <a:xfrm>
            <a:off x="1024312" y="3346717"/>
            <a:ext cx="8626584" cy="351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77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D8644-F460-46F2-8B04-D2F2AED9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Division in the Tissues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A98F90-BAC4-44BD-B417-F3880654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Continuously divide</a:t>
            </a:r>
          </a:p>
          <a:p>
            <a:pPr lvl="1"/>
            <a:r>
              <a:rPr lang="en-US" sz="2400" dirty="0"/>
              <a:t>Epithelial cells of the skin</a:t>
            </a:r>
          </a:p>
          <a:p>
            <a:pPr lvl="1"/>
            <a:r>
              <a:rPr lang="en-US" sz="2400" dirty="0"/>
              <a:t>Epithelial cells of the inner lining of digestive tract</a:t>
            </a:r>
          </a:p>
          <a:p>
            <a:pPr lvl="1"/>
            <a:r>
              <a:rPr lang="en-US" sz="2400" dirty="0"/>
              <a:t>Connective tissue cells in red bone marrow</a:t>
            </a:r>
          </a:p>
          <a:p>
            <a:r>
              <a:rPr lang="en-US" sz="2800" dirty="0"/>
              <a:t>Do not divide after differentiation</a:t>
            </a:r>
          </a:p>
          <a:p>
            <a:pPr lvl="1"/>
            <a:r>
              <a:rPr lang="en-US" sz="2400" dirty="0"/>
              <a:t>Striated and cardiac muscle cells</a:t>
            </a:r>
          </a:p>
        </p:txBody>
      </p:sp>
    </p:spTree>
    <p:extLst>
      <p:ext uri="{BB962C8B-B14F-4D97-AF65-F5344CB8AC3E}">
        <p14:creationId xmlns:p14="http://schemas.microsoft.com/office/powerpoint/2010/main" val="39718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CAE01-FA95-4715-AC1F-475412A1D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Tissues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59BB40-3A0F-4E9E-ACBB-E6E021729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860172"/>
            <a:ext cx="7796540" cy="3997828"/>
          </a:xfrm>
        </p:spPr>
        <p:txBody>
          <a:bodyPr/>
          <a:lstStyle/>
          <a:p>
            <a:r>
              <a:rPr lang="en-US" dirty="0"/>
              <a:t>Location: Brain, spinal cord, peripheral nerves(motor and sensory nerves that connect the brain and spinal cord)</a:t>
            </a:r>
          </a:p>
          <a:p>
            <a:r>
              <a:rPr lang="en-US" dirty="0"/>
              <a:t>Function: sensory reception and conduction of nerve impulses</a:t>
            </a:r>
          </a:p>
          <a:p>
            <a:endParaRPr lang="en-US" dirty="0"/>
          </a:p>
          <a:p>
            <a:r>
              <a:rPr lang="en-US" dirty="0"/>
              <a:t>Neurons- transmit nerve impulses </a:t>
            </a:r>
          </a:p>
          <a:p>
            <a:r>
              <a:rPr lang="en-US" dirty="0"/>
              <a:t>Neuroglial Cells</a:t>
            </a:r>
          </a:p>
        </p:txBody>
      </p:sp>
      <p:pic>
        <p:nvPicPr>
          <p:cNvPr id="4" name="giphy">
            <a:hlinkClick r:id="" action="ppaction://media"/>
            <a:extLst>
              <a:ext uri="{FF2B5EF4-FFF2-40B4-BE49-F238E27FC236}">
                <a16:creationId xmlns:a16="http://schemas.microsoft.com/office/drawing/2014/main" xmlns="" id="{C22AD7CC-3EDA-42BE-8851-8D93A00BC836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6860" y="59207"/>
            <a:ext cx="4449417" cy="313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5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178B2DAB-5DDE-4060-A857-D2E1CDA925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50</TotalTime>
  <Words>471</Words>
  <Application>Microsoft Macintosh PowerPoint</Application>
  <PresentationFormat>Custom</PresentationFormat>
  <Paragraphs>59</Paragraphs>
  <Slides>7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Madison</vt:lpstr>
      <vt:lpstr>Muscle &amp; Nervous Tissue</vt:lpstr>
      <vt:lpstr>Muscle Tissue</vt:lpstr>
      <vt:lpstr>Skeletal Muscle Tissue</vt:lpstr>
      <vt:lpstr>Smooth Muscle Tissue</vt:lpstr>
      <vt:lpstr>Cardiac Muscle Tissue</vt:lpstr>
      <vt:lpstr>Cell Division in the Tissues</vt:lpstr>
      <vt:lpstr>Nervous Tissues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&amp; Nervous Tissue</dc:title>
  <dc:creator>Brittany Garvey</dc:creator>
  <cp:lastModifiedBy>Service Desk</cp:lastModifiedBy>
  <cp:revision>9</cp:revision>
  <dcterms:created xsi:type="dcterms:W3CDTF">2017-10-09T10:36:28Z</dcterms:created>
  <dcterms:modified xsi:type="dcterms:W3CDTF">2017-10-13T20:24:08Z</dcterms:modified>
</cp:coreProperties>
</file>